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3" r:id="rId1"/>
  </p:sldMasterIdLst>
  <p:notesMasterIdLst>
    <p:notesMasterId r:id="rId12"/>
  </p:notesMasterIdLst>
  <p:sldIdLst>
    <p:sldId id="263" r:id="rId2"/>
    <p:sldId id="264" r:id="rId3"/>
    <p:sldId id="256" r:id="rId4"/>
    <p:sldId id="257" r:id="rId5"/>
    <p:sldId id="258" r:id="rId6"/>
    <p:sldId id="261" r:id="rId7"/>
    <p:sldId id="262" r:id="rId8"/>
    <p:sldId id="260" r:id="rId9"/>
    <p:sldId id="259" r:id="rId10"/>
    <p:sldId id="265"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4F6185"/>
    <a:srgbClr val="43436F"/>
    <a:srgbClr val="45599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94" d="100"/>
          <a:sy n="94" d="100"/>
        </p:scale>
        <p:origin x="-1000"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notesMaster" Target="notesMasters/notesMaster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4DF4177-18F3-7E44-9696-3230E58665CA}" type="datetimeFigureOut">
              <a:rPr lang="en-US" smtClean="0"/>
              <a:pPr/>
              <a:t>8/30/11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F879ED6-8D9C-BC4F-BE23-3ABD2557B22D}" type="slidenum">
              <a:rPr lang="en-US" smtClean="0"/>
              <a:pPr/>
              <a:t>‹#›</a:t>
            </a:fld>
            <a:endParaRPr lang="en-US"/>
          </a:p>
        </p:txBody>
      </p:sp>
    </p:spTree>
    <p:extLst>
      <p:ext uri="{BB962C8B-B14F-4D97-AF65-F5344CB8AC3E}">
        <p14:creationId xmlns:p14="http://schemas.microsoft.com/office/powerpoint/2010/main" val="180844076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Before we start our discussion on the properties, lets make sure that we remember our power vocabulary. A power is an expression that represents multiplication of the same factor. This is what we think of most often when someone refers to an exponent expression. Here is an example of a power, five to the third power.</a:t>
            </a:r>
          </a:p>
          <a:p>
            <a:pPr eaLnBrk="1" hangingPunct="1">
              <a:spcBef>
                <a:spcPct val="0"/>
              </a:spcBef>
            </a:pPr>
            <a:r>
              <a:rPr lang="en-US" smtClean="0"/>
              <a:t>A Base of a power, or base for short, is the number or variable that is being repeated. It is the large number or letter in the expression. In this case the 5 is the base.</a:t>
            </a:r>
          </a:p>
          <a:p>
            <a:pPr eaLnBrk="1" hangingPunct="1">
              <a:spcBef>
                <a:spcPct val="0"/>
              </a:spcBef>
            </a:pPr>
            <a:r>
              <a:rPr lang="en-US" smtClean="0"/>
              <a:t>A exponent tells you how many times to repeat the multiplication of the base. It is the smaller number on the right side. In this case the exponent is 3.</a:t>
            </a:r>
          </a:p>
        </p:txBody>
      </p:sp>
      <p:sp>
        <p:nvSpPr>
          <p:cNvPr id="174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A79F62A-CC52-B348-8C94-5CEED7865DED}" type="slidenum">
              <a:rPr lang="en-US" smtClean="0"/>
              <a:pPr/>
              <a:t>4</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p:spPr>
      </p:sp>
      <p:sp>
        <p:nvSpPr>
          <p:cNvPr id="1945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a:t>So 5 to third means five times five times five which would be 125.</a:t>
            </a:r>
          </a:p>
          <a:p>
            <a:pPr>
              <a:spcBef>
                <a:spcPct val="0"/>
              </a:spcBef>
            </a:pPr>
            <a:r>
              <a:rPr lang="en-US"/>
              <a:t>Looking at an expression with a variable for the base, x to the sixth power means x times x times x times x times x times x.</a:t>
            </a:r>
          </a:p>
        </p:txBody>
      </p:sp>
      <p:sp>
        <p:nvSpPr>
          <p:cNvPr id="19460" name="Slide Number Placeholder 3"/>
          <p:cNvSpPr>
            <a:spLocks noGrp="1"/>
          </p:cNvSpPr>
          <p:nvPr>
            <p:ph type="sldNum" sz="quarter" idx="5"/>
          </p:nvPr>
        </p:nvSpPr>
        <p:spPr bwMode="auto">
          <a:noFill/>
          <a:ln>
            <a:miter lim="800000"/>
            <a:headEnd/>
            <a:tailEnd/>
          </a:ln>
        </p:spPr>
        <p:txBody>
          <a:bodyPr/>
          <a:lstStyle/>
          <a:p>
            <a:fld id="{FF4A8BC4-0412-8F45-A3E5-CC0B3163163A}" type="slidenum">
              <a:rPr lang="en-US"/>
              <a:pPr/>
              <a:t>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p>
            <a:fld id="{710F4C3B-12BB-4EC8-A596-2037BFBCFD5E}" type="datetime1">
              <a:rPr lang="en-US" smtClean="0"/>
              <a:pPr/>
              <a:t>8/30/11</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CD8CFD7C-5133-4F31-B8DD-48811D9CC472}" type="slidenum">
              <a:rPr lang="en-US" smtClean="0"/>
              <a:pPr/>
              <a:t>‹#›</a:t>
            </a:fld>
            <a:endParaRPr lang="en-US"/>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2D80D84-DCCD-DD42-9EDD-2FE917B57319}" type="datetimeFigureOut">
              <a:rPr lang="en-US" smtClean="0"/>
              <a:pPr/>
              <a:t>8/30/11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5BF627-6E46-6E4B-A0E9-5D7C7935E0D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2D80D84-DCCD-DD42-9EDD-2FE917B57319}" type="datetimeFigureOut">
              <a:rPr lang="en-US" smtClean="0"/>
              <a:pPr/>
              <a:t>8/30/11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5BF627-6E46-6E4B-A0E9-5D7C7935E0D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2D80D84-DCCD-DD42-9EDD-2FE917B57319}" type="datetimeFigureOut">
              <a:rPr lang="en-US" smtClean="0"/>
              <a:pPr/>
              <a:t>8/30/11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5BF627-6E46-6E4B-A0E9-5D7C7935E0D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5DA7FD2D-5A5F-45B1-82F9-83DDE5E26DCD}" type="datetime1">
              <a:rPr lang="en-US" smtClean="0"/>
              <a:pPr/>
              <a:t>8/30/11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8CFD7C-5133-4F31-B8DD-48811D9CC472}" type="slidenum">
              <a:rPr lang="en-US" smtClean="0"/>
              <a:pPr/>
              <a:t>‹#›</a:t>
            </a:fld>
            <a:endParaRPr lang="en-US"/>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2D80D84-DCCD-DD42-9EDD-2FE917B57319}" type="datetimeFigureOut">
              <a:rPr lang="en-US" smtClean="0"/>
              <a:pPr/>
              <a:t>8/30/11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5BF627-6E46-6E4B-A0E9-5D7C7935E0D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92D80D84-DCCD-DD42-9EDD-2FE917B57319}" type="datetimeFigureOut">
              <a:rPr lang="en-US" smtClean="0"/>
              <a:pPr/>
              <a:t>8/30/11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C5BF627-6E46-6E4B-A0E9-5D7C7935E0D1}" type="slidenum">
              <a:rPr lang="en-US" smtClean="0"/>
              <a:pPr/>
              <a:t>‹#›</a:t>
            </a:fld>
            <a:endParaRPr lang="en-US"/>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2D80D84-DCCD-DD42-9EDD-2FE917B57319}" type="datetimeFigureOut">
              <a:rPr lang="en-US" smtClean="0"/>
              <a:pPr/>
              <a:t>8/30/11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C5BF627-6E46-6E4B-A0E9-5D7C7935E0D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2D80D84-DCCD-DD42-9EDD-2FE917B57319}" type="datetimeFigureOut">
              <a:rPr lang="en-US" smtClean="0"/>
              <a:pPr/>
              <a:t>8/30/11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C5BF627-6E46-6E4B-A0E9-5D7C7935E0D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2D80D84-DCCD-DD42-9EDD-2FE917B57319}" type="datetimeFigureOut">
              <a:rPr lang="en-US" smtClean="0"/>
              <a:pPr/>
              <a:t>8/30/11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5BF627-6E46-6E4B-A0E9-5D7C7935E0D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p>
            <a:fld id="{92D80D84-DCCD-DD42-9EDD-2FE917B57319}" type="datetimeFigureOut">
              <a:rPr lang="en-US" smtClean="0"/>
              <a:pPr/>
              <a:t>8/30/11</a:t>
            </a:fld>
            <a:endParaRPr lang="en-US"/>
          </a:p>
        </p:txBody>
      </p:sp>
      <p:sp>
        <p:nvSpPr>
          <p:cNvPr id="6" name="Footer Placeholder 5"/>
          <p:cNvSpPr>
            <a:spLocks noGrp="1"/>
          </p:cNvSpPr>
          <p:nvPr>
            <p:ph type="ftr" sz="quarter" idx="11"/>
          </p:nvPr>
        </p:nvSpPr>
        <p:spPr>
          <a:xfrm>
            <a:off x="914400" y="55499"/>
            <a:ext cx="5562600" cy="365125"/>
          </a:xfrm>
        </p:spPr>
        <p:txBody>
          <a:bodyPr/>
          <a:lstStyle/>
          <a:p>
            <a:endParaRPr lang="en-US"/>
          </a:p>
        </p:txBody>
      </p:sp>
      <p:sp>
        <p:nvSpPr>
          <p:cNvPr id="7" name="Slide Number Placeholder 6"/>
          <p:cNvSpPr>
            <a:spLocks noGrp="1"/>
          </p:cNvSpPr>
          <p:nvPr>
            <p:ph type="sldNum" sz="quarter" idx="12"/>
          </p:nvPr>
        </p:nvSpPr>
        <p:spPr>
          <a:xfrm>
            <a:off x="8610600" y="55499"/>
            <a:ext cx="457200" cy="365125"/>
          </a:xfrm>
        </p:spPr>
        <p:txBody>
          <a:bodyPr/>
          <a:lstStyle/>
          <a:p>
            <a:fld id="{3C5BF627-6E46-6E4B-A0E9-5D7C7935E0D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lstStyle>
          <a:p>
            <a:fld id="{92D80D84-DCCD-DD42-9EDD-2FE917B57319}" type="datetimeFigureOut">
              <a:rPr lang="en-US" smtClean="0"/>
              <a:pPr/>
              <a:t>8/30/11</a:t>
            </a:fld>
            <a:endParaRPr lang="en-US"/>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lstStyle>
          <a:p>
            <a:endParaRPr lang="en-US"/>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lstStyle>
          <a:p>
            <a:fld id="{3C5BF627-6E46-6E4B-A0E9-5D7C7935E0D1}"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34" r:id="rId1"/>
    <p:sldLayoutId id="2147483735" r:id="rId2"/>
    <p:sldLayoutId id="2147483736" r:id="rId3"/>
    <p:sldLayoutId id="2147483737" r:id="rId4"/>
    <p:sldLayoutId id="2147483738" r:id="rId5"/>
    <p:sldLayoutId id="2147483739" r:id="rId6"/>
    <p:sldLayoutId id="2147483740" r:id="rId7"/>
    <p:sldLayoutId id="2147483741" r:id="rId8"/>
    <p:sldLayoutId id="2147483742" r:id="rId9"/>
    <p:sldLayoutId id="2147483743" r:id="rId10"/>
    <p:sldLayoutId id="2147483744"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catchupmath.com"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sz="4800" dirty="0" smtClean="0"/>
              <a:t>Evaluating Expressions</a:t>
            </a:r>
            <a:endParaRPr lang="en-US" sz="4800" dirty="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233962"/>
            <a:ext cx="8008206" cy="6121598"/>
          </a:xfrm>
        </p:spPr>
        <p:txBody>
          <a:bodyPr>
            <a:normAutofit/>
          </a:bodyPr>
          <a:lstStyle/>
          <a:p>
            <a:r>
              <a:rPr lang="en-US" dirty="0" smtClean="0"/>
              <a:t>Log on to computer</a:t>
            </a:r>
          </a:p>
          <a:p>
            <a:r>
              <a:rPr lang="en-US" dirty="0" smtClean="0"/>
              <a:t>Open Firefox (not safari)</a:t>
            </a:r>
          </a:p>
          <a:p>
            <a:r>
              <a:rPr lang="en-US" dirty="0" smtClean="0"/>
              <a:t>Go to </a:t>
            </a:r>
            <a:r>
              <a:rPr lang="en-US" dirty="0" smtClean="0">
                <a:hlinkClick r:id="rId2"/>
              </a:rPr>
              <a:t>www.catchupmath.com</a:t>
            </a:r>
            <a:endParaRPr lang="en-US" dirty="0" smtClean="0"/>
          </a:p>
          <a:p>
            <a:r>
              <a:rPr lang="en-US" dirty="0" smtClean="0"/>
              <a:t>Click on login</a:t>
            </a:r>
          </a:p>
          <a:p>
            <a:r>
              <a:rPr lang="en-US" dirty="0" smtClean="0"/>
              <a:t>Username: srid134</a:t>
            </a:r>
          </a:p>
          <a:p>
            <a:r>
              <a:rPr lang="en-US" dirty="0" smtClean="0"/>
              <a:t>Password:</a:t>
            </a:r>
          </a:p>
          <a:p>
            <a:r>
              <a:rPr lang="en-US" dirty="0" smtClean="0"/>
              <a:t>It will then ask you to enter your first name, last name, and birthday</a:t>
            </a:r>
          </a:p>
          <a:p>
            <a:r>
              <a:rPr lang="en-US" dirty="0" smtClean="0"/>
              <a:t>It will then give you a password that you need to write down and remember for future classes</a:t>
            </a:r>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914400" y="512064"/>
            <a:ext cx="8029074" cy="914400"/>
          </a:xfrm>
        </p:spPr>
        <p:txBody>
          <a:bodyPr/>
          <a:lstStyle/>
          <a:p>
            <a:r>
              <a:rPr lang="en-US" dirty="0" smtClean="0"/>
              <a:t>Evaluating expressions means…</a:t>
            </a:r>
            <a:endParaRPr lang="en-US" dirty="0"/>
          </a:p>
        </p:txBody>
      </p:sp>
      <p:sp>
        <p:nvSpPr>
          <p:cNvPr id="5" name="Content Placeholder 4"/>
          <p:cNvSpPr>
            <a:spLocks noGrp="1"/>
          </p:cNvSpPr>
          <p:nvPr>
            <p:ph idx="1"/>
          </p:nvPr>
        </p:nvSpPr>
        <p:spPr/>
        <p:txBody>
          <a:bodyPr/>
          <a:lstStyle/>
          <a:p>
            <a:r>
              <a:rPr lang="en-US" dirty="0" smtClean="0"/>
              <a:t>To substitute a number for the variable (letter) and perform the </a:t>
            </a:r>
            <a:r>
              <a:rPr lang="en-US" dirty="0" err="1" smtClean="0"/>
              <a:t>operation(s</a:t>
            </a:r>
            <a:r>
              <a:rPr lang="en-US" dirty="0" smtClean="0"/>
              <a:t>).</a:t>
            </a:r>
          </a:p>
          <a:p>
            <a:r>
              <a:rPr lang="en-US" dirty="0" smtClean="0"/>
              <a:t>Example:</a:t>
            </a:r>
          </a:p>
          <a:p>
            <a:pPr lvl="1"/>
            <a:r>
              <a:rPr lang="en-US" dirty="0" smtClean="0"/>
              <a:t>Evaluate the expression when </a:t>
            </a:r>
            <a:r>
              <a:rPr lang="en-US" i="1" dirty="0" err="1" smtClean="0"/>
              <a:t>x</a:t>
            </a:r>
            <a:r>
              <a:rPr lang="en-US" dirty="0" smtClean="0"/>
              <a:t> = 4</a:t>
            </a:r>
          </a:p>
          <a:p>
            <a:pPr lvl="2"/>
            <a:r>
              <a:rPr lang="en-US" i="1" dirty="0" err="1" smtClean="0"/>
              <a:t>x</a:t>
            </a:r>
            <a:r>
              <a:rPr lang="en-US" dirty="0" smtClean="0"/>
              <a:t> + 7</a:t>
            </a:r>
            <a:r>
              <a:rPr lang="en-US" i="1" dirty="0" smtClean="0"/>
              <a:t/>
            </a:r>
            <a:br>
              <a:rPr lang="en-US" i="1" dirty="0" smtClean="0"/>
            </a:br>
            <a:r>
              <a:rPr lang="en-US" i="1" dirty="0" smtClean="0"/>
              <a:t/>
            </a:r>
            <a:br>
              <a:rPr lang="en-US" i="1" dirty="0" smtClean="0"/>
            </a:br>
            <a:endParaRPr lang="en-US" i="1" dirty="0" smtClean="0"/>
          </a:p>
          <a:p>
            <a:pPr lvl="2">
              <a:buNone/>
            </a:pPr>
            <a:endParaRPr lang="en-US" dirty="0" smtClean="0"/>
          </a:p>
        </p:txBody>
      </p:sp>
      <p:sp>
        <p:nvSpPr>
          <p:cNvPr id="6" name="TextBox 5"/>
          <p:cNvSpPr txBox="1"/>
          <p:nvPr/>
        </p:nvSpPr>
        <p:spPr>
          <a:xfrm>
            <a:off x="1884947" y="4264526"/>
            <a:ext cx="975895" cy="830997"/>
          </a:xfrm>
          <a:prstGeom prst="rect">
            <a:avLst/>
          </a:prstGeom>
          <a:noFill/>
        </p:spPr>
        <p:txBody>
          <a:bodyPr wrap="square" rtlCol="0">
            <a:spAutoFit/>
          </a:bodyPr>
          <a:lstStyle/>
          <a:p>
            <a:r>
              <a:rPr lang="en-US" sz="2400" dirty="0" smtClean="0"/>
              <a:t>4 + 7</a:t>
            </a:r>
          </a:p>
          <a:p>
            <a:r>
              <a:rPr lang="en-US" sz="2400" dirty="0" smtClean="0"/>
              <a:t>  11</a:t>
            </a:r>
            <a:endParaRPr lang="en-US" sz="2400" dirty="0"/>
          </a:p>
        </p:txBody>
      </p:sp>
      <p:sp>
        <p:nvSpPr>
          <p:cNvPr id="7" name="TextBox 6"/>
          <p:cNvSpPr txBox="1"/>
          <p:nvPr/>
        </p:nvSpPr>
        <p:spPr>
          <a:xfrm>
            <a:off x="3863473" y="4264526"/>
            <a:ext cx="975895" cy="830997"/>
          </a:xfrm>
          <a:prstGeom prst="rect">
            <a:avLst/>
          </a:prstGeom>
          <a:noFill/>
        </p:spPr>
        <p:txBody>
          <a:bodyPr wrap="square" rtlCol="0">
            <a:spAutoFit/>
          </a:bodyPr>
          <a:lstStyle/>
          <a:p>
            <a:r>
              <a:rPr lang="en-US" sz="2400" dirty="0" smtClean="0"/>
              <a:t>6(4)</a:t>
            </a:r>
          </a:p>
          <a:p>
            <a:r>
              <a:rPr lang="en-US" sz="2400" dirty="0" smtClean="0"/>
              <a:t>  24</a:t>
            </a:r>
            <a:endParaRPr lang="en-US" sz="2400" dirty="0"/>
          </a:p>
        </p:txBody>
      </p:sp>
      <p:sp>
        <p:nvSpPr>
          <p:cNvPr id="8" name="TextBox 7"/>
          <p:cNvSpPr txBox="1"/>
          <p:nvPr/>
        </p:nvSpPr>
        <p:spPr>
          <a:xfrm>
            <a:off x="3863473" y="3802861"/>
            <a:ext cx="1109579" cy="461665"/>
          </a:xfrm>
          <a:prstGeom prst="rect">
            <a:avLst/>
          </a:prstGeom>
          <a:noFill/>
        </p:spPr>
        <p:txBody>
          <a:bodyPr wrap="square" rtlCol="0">
            <a:spAutoFit/>
          </a:bodyPr>
          <a:lstStyle/>
          <a:p>
            <a:r>
              <a:rPr lang="en-US" sz="2400" dirty="0" smtClean="0"/>
              <a:t>6x</a:t>
            </a:r>
            <a:endParaRPr lang="en-US" sz="2400" dirty="0"/>
          </a:p>
        </p:txBody>
      </p:sp>
      <p:sp>
        <p:nvSpPr>
          <p:cNvPr id="9" name="TextBox 8"/>
          <p:cNvSpPr txBox="1"/>
          <p:nvPr/>
        </p:nvSpPr>
        <p:spPr>
          <a:xfrm>
            <a:off x="5668211" y="3802861"/>
            <a:ext cx="882315" cy="861774"/>
          </a:xfrm>
          <a:prstGeom prst="rect">
            <a:avLst/>
          </a:prstGeom>
          <a:noFill/>
        </p:spPr>
        <p:txBody>
          <a:bodyPr wrap="square" rtlCol="0">
            <a:spAutoFit/>
          </a:bodyPr>
          <a:lstStyle/>
          <a:p>
            <a:r>
              <a:rPr lang="en-US" sz="2500" u="sng" dirty="0" smtClean="0"/>
              <a:t>24</a:t>
            </a:r>
          </a:p>
          <a:p>
            <a:r>
              <a:rPr lang="en-US" sz="2500" dirty="0" smtClean="0"/>
              <a:t> </a:t>
            </a:r>
            <a:r>
              <a:rPr lang="en-US" sz="2500" i="1" dirty="0" err="1" smtClean="0"/>
              <a:t>x</a:t>
            </a:r>
            <a:endParaRPr lang="en-US" sz="2500" dirty="0"/>
          </a:p>
        </p:txBody>
      </p:sp>
      <p:sp>
        <p:nvSpPr>
          <p:cNvPr id="10" name="TextBox 9"/>
          <p:cNvSpPr txBox="1"/>
          <p:nvPr/>
        </p:nvSpPr>
        <p:spPr>
          <a:xfrm>
            <a:off x="5668211" y="4680024"/>
            <a:ext cx="721894" cy="830997"/>
          </a:xfrm>
          <a:prstGeom prst="rect">
            <a:avLst/>
          </a:prstGeom>
          <a:noFill/>
        </p:spPr>
        <p:txBody>
          <a:bodyPr wrap="square" rtlCol="0">
            <a:spAutoFit/>
          </a:bodyPr>
          <a:lstStyle/>
          <a:p>
            <a:r>
              <a:rPr lang="en-US" sz="2400" u="sng" dirty="0" smtClean="0"/>
              <a:t>24</a:t>
            </a:r>
            <a:endParaRPr lang="en-US" sz="2400" dirty="0" smtClean="0"/>
          </a:p>
          <a:p>
            <a:r>
              <a:rPr lang="en-US" sz="2400" dirty="0" smtClean="0"/>
              <a:t> 4</a:t>
            </a:r>
          </a:p>
        </p:txBody>
      </p:sp>
      <p:sp>
        <p:nvSpPr>
          <p:cNvPr id="11" name="TextBox 10"/>
          <p:cNvSpPr txBox="1"/>
          <p:nvPr/>
        </p:nvSpPr>
        <p:spPr>
          <a:xfrm>
            <a:off x="5828632" y="5601368"/>
            <a:ext cx="721894" cy="461665"/>
          </a:xfrm>
          <a:prstGeom prst="rect">
            <a:avLst/>
          </a:prstGeom>
          <a:noFill/>
        </p:spPr>
        <p:txBody>
          <a:bodyPr wrap="square" rtlCol="0">
            <a:spAutoFit/>
          </a:bodyPr>
          <a:lstStyle/>
          <a:p>
            <a:r>
              <a:rPr lang="en-US" sz="2400" dirty="0" smtClean="0"/>
              <a:t>6</a:t>
            </a:r>
            <a:endParaRPr lang="en-US" sz="2400"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37"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900" decel="100000" fill="hold"/>
                                        <p:tgtEl>
                                          <p:spTgt spid="6"/>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37" presetClass="entr" presetSubtype="0" fill="hold" grpId="0" nodeType="click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fade">
                                      <p:cBhvr>
                                        <p:cTn id="33" dur="1000"/>
                                        <p:tgtEl>
                                          <p:spTgt spid="7"/>
                                        </p:tgtEl>
                                      </p:cBhvr>
                                    </p:animEffect>
                                    <p:anim calcmode="lin" valueType="num">
                                      <p:cBhvr>
                                        <p:cTn id="34" dur="1000" fill="hold"/>
                                        <p:tgtEl>
                                          <p:spTgt spid="7"/>
                                        </p:tgtEl>
                                        <p:attrNameLst>
                                          <p:attrName>ppt_x</p:attrName>
                                        </p:attrNameLst>
                                      </p:cBhvr>
                                      <p:tavLst>
                                        <p:tav tm="0">
                                          <p:val>
                                            <p:strVal val="#ppt_x"/>
                                          </p:val>
                                        </p:tav>
                                        <p:tav tm="100000">
                                          <p:val>
                                            <p:strVal val="#ppt_x"/>
                                          </p:val>
                                        </p:tav>
                                      </p:tavLst>
                                    </p:anim>
                                    <p:anim calcmode="lin" valueType="num">
                                      <p:cBhvr>
                                        <p:cTn id="35" dur="900" decel="100000" fill="hold"/>
                                        <p:tgtEl>
                                          <p:spTgt spid="7"/>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9"/>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10"/>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6" grpId="0"/>
      <p:bldP spid="7" grpId="0"/>
      <p:bldP spid="8" grpId="0"/>
      <p:bldP spid="9" grpId="0"/>
      <p:bldP spid="10" grpId="0"/>
      <p:bldP spid="1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9200" dirty="0" smtClean="0"/>
              <a:t>Powers</a:t>
            </a:r>
            <a:endParaRPr lang="en-US" sz="9200" dirty="0"/>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pPr>
              <a:defRPr/>
            </a:pPr>
            <a:r>
              <a:rPr lang="en-US" dirty="0" smtClean="0"/>
              <a:t>Vocabulary</a:t>
            </a:r>
            <a:endParaRPr lang="en-US" dirty="0"/>
          </a:p>
        </p:txBody>
      </p:sp>
      <p:sp>
        <p:nvSpPr>
          <p:cNvPr id="3" name="Content Placeholder 2"/>
          <p:cNvSpPr>
            <a:spLocks noGrp="1"/>
          </p:cNvSpPr>
          <p:nvPr>
            <p:ph idx="1"/>
          </p:nvPr>
        </p:nvSpPr>
        <p:spPr>
          <a:xfrm>
            <a:off x="685800" y="1600200"/>
            <a:ext cx="6553200" cy="3505200"/>
          </a:xfrm>
        </p:spPr>
        <p:txBody>
          <a:bodyPr>
            <a:normAutofit/>
          </a:bodyPr>
          <a:lstStyle/>
          <a:p>
            <a:r>
              <a:rPr lang="en-US" sz="2400" u="sng" dirty="0" smtClean="0"/>
              <a:t>Power</a:t>
            </a:r>
            <a:r>
              <a:rPr lang="en-US" sz="2400" dirty="0" smtClean="0"/>
              <a:t> - </a:t>
            </a:r>
            <a:r>
              <a:rPr lang="en-US" sz="2400" dirty="0"/>
              <a:t>an expression that represents repeated multiplication of the same </a:t>
            </a:r>
            <a:r>
              <a:rPr lang="en-US" sz="2400" dirty="0" smtClean="0"/>
              <a:t>factor. Includes the base and the exponent.</a:t>
            </a:r>
            <a:br>
              <a:rPr lang="en-US" sz="2400" dirty="0" smtClean="0"/>
            </a:br>
            <a:endParaRPr lang="en-US" sz="2400" dirty="0"/>
          </a:p>
          <a:p>
            <a:r>
              <a:rPr lang="en-US" sz="2400" u="sng" dirty="0"/>
              <a:t>Base</a:t>
            </a:r>
            <a:r>
              <a:rPr lang="en-US" sz="2400" dirty="0" smtClean="0"/>
              <a:t> – the value that is multiplied by itself</a:t>
            </a:r>
            <a:br>
              <a:rPr lang="en-US" sz="2400" dirty="0" smtClean="0"/>
            </a:br>
            <a:endParaRPr lang="en-US" sz="2400" dirty="0"/>
          </a:p>
          <a:p>
            <a:r>
              <a:rPr lang="en-US" sz="2400" u="sng" dirty="0"/>
              <a:t>Exponent</a:t>
            </a:r>
            <a:r>
              <a:rPr lang="en-US" sz="2400" dirty="0" smtClean="0"/>
              <a:t> – the small raised number that tells how many times to multiply</a:t>
            </a:r>
            <a:endParaRPr lang="en-US" sz="2400" baseline="30000" dirty="0"/>
          </a:p>
        </p:txBody>
      </p:sp>
      <p:sp>
        <p:nvSpPr>
          <p:cNvPr id="4" name="TextBox 3"/>
          <p:cNvSpPr txBox="1">
            <a:spLocks noChangeArrowheads="1"/>
          </p:cNvSpPr>
          <p:nvPr/>
        </p:nvSpPr>
        <p:spPr bwMode="auto">
          <a:xfrm>
            <a:off x="7315200" y="2286000"/>
            <a:ext cx="1295400" cy="1323975"/>
          </a:xfrm>
          <a:prstGeom prst="rect">
            <a:avLst/>
          </a:prstGeom>
          <a:noFill/>
          <a:ln w="9525">
            <a:noFill/>
            <a:miter lim="800000"/>
            <a:headEnd/>
            <a:tailEnd/>
          </a:ln>
        </p:spPr>
        <p:txBody>
          <a:bodyPr>
            <a:prstTxWarp prst="textNoShape">
              <a:avLst/>
            </a:prstTxWarp>
            <a:spAutoFit/>
          </a:bodyPr>
          <a:lstStyle/>
          <a:p>
            <a:r>
              <a:rPr lang="en-US" sz="8000"/>
              <a:t>5</a:t>
            </a:r>
            <a:r>
              <a:rPr lang="en-US" sz="8000" baseline="30000"/>
              <a:t>3</a:t>
            </a:r>
            <a:endParaRPr lang="en-US" sz="8000"/>
          </a:p>
        </p:txBody>
      </p:sp>
      <p:cxnSp>
        <p:nvCxnSpPr>
          <p:cNvPr id="6" name="Straight Arrow Connector 5"/>
          <p:cNvCxnSpPr/>
          <p:nvPr/>
        </p:nvCxnSpPr>
        <p:spPr>
          <a:xfrm rot="5400000" flipH="1" flipV="1">
            <a:off x="7315200" y="3914775"/>
            <a:ext cx="685800" cy="76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a:spLocks noChangeArrowheads="1"/>
          </p:cNvSpPr>
          <p:nvPr/>
        </p:nvSpPr>
        <p:spPr bwMode="auto">
          <a:xfrm>
            <a:off x="7391400" y="4295775"/>
            <a:ext cx="762000" cy="369888"/>
          </a:xfrm>
          <a:prstGeom prst="rect">
            <a:avLst/>
          </a:prstGeom>
          <a:noFill/>
          <a:ln w="9525">
            <a:noFill/>
            <a:miter lim="800000"/>
            <a:headEnd/>
            <a:tailEnd/>
          </a:ln>
        </p:spPr>
        <p:txBody>
          <a:bodyPr>
            <a:prstTxWarp prst="textNoShape">
              <a:avLst/>
            </a:prstTxWarp>
            <a:spAutoFit/>
          </a:bodyPr>
          <a:lstStyle/>
          <a:p>
            <a:r>
              <a:rPr lang="en-US" dirty="0"/>
              <a:t>Base</a:t>
            </a:r>
          </a:p>
        </p:txBody>
      </p:sp>
      <p:cxnSp>
        <p:nvCxnSpPr>
          <p:cNvPr id="13" name="Straight Arrow Connector 12"/>
          <p:cNvCxnSpPr/>
          <p:nvPr/>
        </p:nvCxnSpPr>
        <p:spPr>
          <a:xfrm rot="16200000" flipV="1">
            <a:off x="7962900" y="3314700"/>
            <a:ext cx="685800" cy="152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a:spLocks noChangeArrowheads="1"/>
          </p:cNvSpPr>
          <p:nvPr/>
        </p:nvSpPr>
        <p:spPr bwMode="auto">
          <a:xfrm>
            <a:off x="7772400" y="3657600"/>
            <a:ext cx="1371600" cy="381000"/>
          </a:xfrm>
          <a:prstGeom prst="rect">
            <a:avLst/>
          </a:prstGeom>
          <a:noFill/>
          <a:ln w="9525">
            <a:noFill/>
            <a:miter lim="800000"/>
            <a:headEnd/>
            <a:tailEnd/>
          </a:ln>
        </p:spPr>
        <p:txBody>
          <a:bodyPr>
            <a:prstTxWarp prst="textNoShape">
              <a:avLst/>
            </a:prstTxWarp>
            <a:spAutoFit/>
          </a:bodyPr>
          <a:lstStyle/>
          <a:p>
            <a:r>
              <a:rPr lang="en-US"/>
              <a:t>Exponent</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Scale>
                                      <p:cBhvr>
                                        <p:cTn id="7" dur="1000" decel="50000" fill="hold">
                                          <p:stCondLst>
                                            <p:cond delay="0"/>
                                          </p:stCondLst>
                                        </p:cTn>
                                        <p:tgtEl>
                                          <p:spTgt spid="3">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3">
                                            <p:txEl>
                                              <p:pRg st="0" end="0"/>
                                            </p:txEl>
                                          </p:spTgt>
                                        </p:tgtEl>
                                        <p:attrNameLst>
                                          <p:attrName>ppt_x</p:attrName>
                                          <p:attrName>ppt_y</p:attrName>
                                        </p:attrNameLst>
                                      </p:cBhvr>
                                    </p:animMotion>
                                    <p:animEffect transition="in" filter="fade">
                                      <p:cBhvr>
                                        <p:cTn id="9" dur="10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12" presetClass="entr" presetSubtype="4"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slide(fromBottom)">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52" presetClass="entr" presetSubtype="0"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Scale>
                                      <p:cBhvr>
                                        <p:cTn id="19" dur="1000" decel="50000" fill="hold">
                                          <p:stCondLst>
                                            <p:cond delay="0"/>
                                          </p:stCondLst>
                                        </p:cTn>
                                        <p:tgtEl>
                                          <p:spTgt spid="3">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 dur="1000" decel="50000" fill="hold">
                                          <p:stCondLst>
                                            <p:cond delay="0"/>
                                          </p:stCondLst>
                                        </p:cTn>
                                        <p:tgtEl>
                                          <p:spTgt spid="3">
                                            <p:txEl>
                                              <p:pRg st="1" end="1"/>
                                            </p:txEl>
                                          </p:spTgt>
                                        </p:tgtEl>
                                        <p:attrNameLst>
                                          <p:attrName>ppt_x</p:attrName>
                                          <p:attrName>ppt_y</p:attrName>
                                        </p:attrNameLst>
                                      </p:cBhvr>
                                    </p:animMotion>
                                    <p:animEffect transition="in" filter="fade">
                                      <p:cBhvr>
                                        <p:cTn id="21" dur="1000"/>
                                        <p:tgtEl>
                                          <p:spTgt spid="3">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37" presetClass="entr" presetSubtype="0" fill="hold" nodeType="click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1000"/>
                                        <p:tgtEl>
                                          <p:spTgt spid="6"/>
                                        </p:tgtEl>
                                      </p:cBhvr>
                                    </p:animEffect>
                                    <p:anim calcmode="lin" valueType="num">
                                      <p:cBhvr>
                                        <p:cTn id="27" dur="1000" fill="hold"/>
                                        <p:tgtEl>
                                          <p:spTgt spid="6"/>
                                        </p:tgtEl>
                                        <p:attrNameLst>
                                          <p:attrName>ppt_x</p:attrName>
                                        </p:attrNameLst>
                                      </p:cBhvr>
                                      <p:tavLst>
                                        <p:tav tm="0">
                                          <p:val>
                                            <p:strVal val="#ppt_x"/>
                                          </p:val>
                                        </p:tav>
                                        <p:tav tm="100000">
                                          <p:val>
                                            <p:strVal val="#ppt_x"/>
                                          </p:val>
                                        </p:tav>
                                      </p:tavLst>
                                    </p:anim>
                                    <p:anim calcmode="lin" valueType="num">
                                      <p:cBhvr>
                                        <p:cTn id="28" dur="900" decel="100000" fill="hold"/>
                                        <p:tgtEl>
                                          <p:spTgt spid="6"/>
                                        </p:tgtEl>
                                        <p:attrNameLst>
                                          <p:attrName>ppt_y</p:attrName>
                                        </p:attrNameLst>
                                      </p:cBhvr>
                                      <p:tavLst>
                                        <p:tav tm="0">
                                          <p:val>
                                            <p:strVal val="#ppt_y+1"/>
                                          </p:val>
                                        </p:tav>
                                        <p:tav tm="100000">
                                          <p:val>
                                            <p:strVal val="#ppt_y-.03"/>
                                          </p:val>
                                        </p:tav>
                                      </p:tavLst>
                                    </p:anim>
                                    <p:anim calcmode="lin" valueType="num">
                                      <p:cBhvr>
                                        <p:cTn id="29"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30" presetID="37" presetClass="entr" presetSubtype="0"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1000"/>
                                        <p:tgtEl>
                                          <p:spTgt spid="9"/>
                                        </p:tgtEl>
                                      </p:cBhvr>
                                    </p:animEffect>
                                    <p:anim calcmode="lin" valueType="num">
                                      <p:cBhvr>
                                        <p:cTn id="33" dur="1000" fill="hold"/>
                                        <p:tgtEl>
                                          <p:spTgt spid="9"/>
                                        </p:tgtEl>
                                        <p:attrNameLst>
                                          <p:attrName>ppt_x</p:attrName>
                                        </p:attrNameLst>
                                      </p:cBhvr>
                                      <p:tavLst>
                                        <p:tav tm="0">
                                          <p:val>
                                            <p:strVal val="#ppt_x"/>
                                          </p:val>
                                        </p:tav>
                                        <p:tav tm="100000">
                                          <p:val>
                                            <p:strVal val="#ppt_x"/>
                                          </p:val>
                                        </p:tav>
                                      </p:tavLst>
                                    </p:anim>
                                    <p:anim calcmode="lin" valueType="num">
                                      <p:cBhvr>
                                        <p:cTn id="34" dur="900" decel="100000" fill="hold"/>
                                        <p:tgtEl>
                                          <p:spTgt spid="9"/>
                                        </p:tgtEl>
                                        <p:attrNameLst>
                                          <p:attrName>ppt_y</p:attrName>
                                        </p:attrNameLst>
                                      </p:cBhvr>
                                      <p:tavLst>
                                        <p:tav tm="0">
                                          <p:val>
                                            <p:strVal val="#ppt_y+1"/>
                                          </p:val>
                                        </p:tav>
                                        <p:tav tm="100000">
                                          <p:val>
                                            <p:strVal val="#ppt_y-.03"/>
                                          </p:val>
                                        </p:tav>
                                      </p:tavLst>
                                    </p:anim>
                                    <p:anim calcmode="lin" valueType="num">
                                      <p:cBhvr>
                                        <p:cTn id="35"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52" presetClass="entr" presetSubtype="0" fill="hold" nodeType="clickEffect">
                                  <p:stCondLst>
                                    <p:cond delay="0"/>
                                  </p:stCondLst>
                                  <p:childTnLst>
                                    <p:set>
                                      <p:cBhvr>
                                        <p:cTn id="39" dur="1" fill="hold">
                                          <p:stCondLst>
                                            <p:cond delay="0"/>
                                          </p:stCondLst>
                                        </p:cTn>
                                        <p:tgtEl>
                                          <p:spTgt spid="3">
                                            <p:txEl>
                                              <p:pRg st="2" end="2"/>
                                            </p:txEl>
                                          </p:spTgt>
                                        </p:tgtEl>
                                        <p:attrNameLst>
                                          <p:attrName>style.visibility</p:attrName>
                                        </p:attrNameLst>
                                      </p:cBhvr>
                                      <p:to>
                                        <p:strVal val="visible"/>
                                      </p:to>
                                    </p:set>
                                    <p:animScale>
                                      <p:cBhvr>
                                        <p:cTn id="40" dur="1000" decel="50000" fill="hold">
                                          <p:stCondLst>
                                            <p:cond delay="0"/>
                                          </p:stCondLst>
                                        </p:cTn>
                                        <p:tgtEl>
                                          <p:spTgt spid="3">
                                            <p:txEl>
                                              <p:pRg st="2" end="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1" dur="1000" decel="50000" fill="hold">
                                          <p:stCondLst>
                                            <p:cond delay="0"/>
                                          </p:stCondLst>
                                        </p:cTn>
                                        <p:tgtEl>
                                          <p:spTgt spid="3">
                                            <p:txEl>
                                              <p:pRg st="2" end="2"/>
                                            </p:txEl>
                                          </p:spTgt>
                                        </p:tgtEl>
                                        <p:attrNameLst>
                                          <p:attrName>ppt_x</p:attrName>
                                          <p:attrName>ppt_y</p:attrName>
                                        </p:attrNameLst>
                                      </p:cBhvr>
                                    </p:animMotion>
                                    <p:animEffect transition="in" filter="fade">
                                      <p:cBhvr>
                                        <p:cTn id="42" dur="1000"/>
                                        <p:tgtEl>
                                          <p:spTgt spid="3">
                                            <p:txEl>
                                              <p:pRg st="2" end="2"/>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7" presetClass="entr" presetSubtype="0" fill="hold" nodeType="click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fade">
                                      <p:cBhvr>
                                        <p:cTn id="47" dur="1000"/>
                                        <p:tgtEl>
                                          <p:spTgt spid="13"/>
                                        </p:tgtEl>
                                      </p:cBhvr>
                                    </p:animEffect>
                                    <p:anim calcmode="lin" valueType="num">
                                      <p:cBhvr>
                                        <p:cTn id="48" dur="1000" fill="hold"/>
                                        <p:tgtEl>
                                          <p:spTgt spid="13"/>
                                        </p:tgtEl>
                                        <p:attrNameLst>
                                          <p:attrName>ppt_x</p:attrName>
                                        </p:attrNameLst>
                                      </p:cBhvr>
                                      <p:tavLst>
                                        <p:tav tm="0">
                                          <p:val>
                                            <p:strVal val="#ppt_x"/>
                                          </p:val>
                                        </p:tav>
                                        <p:tav tm="100000">
                                          <p:val>
                                            <p:strVal val="#ppt_x"/>
                                          </p:val>
                                        </p:tav>
                                      </p:tavLst>
                                    </p:anim>
                                    <p:anim calcmode="lin" valueType="num">
                                      <p:cBhvr>
                                        <p:cTn id="49" dur="900" decel="100000" fill="hold"/>
                                        <p:tgtEl>
                                          <p:spTgt spid="13"/>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51" presetID="37" presetClass="entr" presetSubtype="0" fill="hold" grpId="0" nodeType="with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fade">
                                      <p:cBhvr>
                                        <p:cTn id="53" dur="1000"/>
                                        <p:tgtEl>
                                          <p:spTgt spid="15"/>
                                        </p:tgtEl>
                                      </p:cBhvr>
                                    </p:animEffect>
                                    <p:anim calcmode="lin" valueType="num">
                                      <p:cBhvr>
                                        <p:cTn id="54" dur="1000" fill="hold"/>
                                        <p:tgtEl>
                                          <p:spTgt spid="15"/>
                                        </p:tgtEl>
                                        <p:attrNameLst>
                                          <p:attrName>ppt_x</p:attrName>
                                        </p:attrNameLst>
                                      </p:cBhvr>
                                      <p:tavLst>
                                        <p:tav tm="0">
                                          <p:val>
                                            <p:strVal val="#ppt_x"/>
                                          </p:val>
                                        </p:tav>
                                        <p:tav tm="100000">
                                          <p:val>
                                            <p:strVal val="#ppt_x"/>
                                          </p:val>
                                        </p:tav>
                                      </p:tavLst>
                                    </p:anim>
                                    <p:anim calcmode="lin" valueType="num">
                                      <p:cBhvr>
                                        <p:cTn id="55" dur="900" decel="100000" fill="hold"/>
                                        <p:tgtEl>
                                          <p:spTgt spid="15"/>
                                        </p:tgtEl>
                                        <p:attrNameLst>
                                          <p:attrName>ppt_y</p:attrName>
                                        </p:attrNameLst>
                                      </p:cBhvr>
                                      <p:tavLst>
                                        <p:tav tm="0">
                                          <p:val>
                                            <p:strVal val="#ppt_y+1"/>
                                          </p:val>
                                        </p:tav>
                                        <p:tav tm="100000">
                                          <p:val>
                                            <p:strVal val="#ppt_y-.03"/>
                                          </p:val>
                                        </p:tav>
                                      </p:tavLst>
                                    </p:anim>
                                    <p:anim calcmode="lin" valueType="num">
                                      <p:cBhvr>
                                        <p:cTn id="56"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P spid="1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dirty="0"/>
              <a:t>How does it work?</a:t>
            </a:r>
          </a:p>
        </p:txBody>
      </p:sp>
      <p:sp>
        <p:nvSpPr>
          <p:cNvPr id="9219" name="Content Placeholder 2"/>
          <p:cNvSpPr>
            <a:spLocks noGrp="1"/>
          </p:cNvSpPr>
          <p:nvPr>
            <p:ph idx="1"/>
          </p:nvPr>
        </p:nvSpPr>
        <p:spPr>
          <a:xfrm>
            <a:off x="457200" y="1600200"/>
            <a:ext cx="7543800" cy="4525963"/>
          </a:xfrm>
        </p:spPr>
        <p:txBody>
          <a:bodyPr>
            <a:normAutofit/>
          </a:bodyPr>
          <a:lstStyle/>
          <a:p>
            <a:pPr>
              <a:buFont typeface="Wingdings 2" charset="2"/>
              <a:buNone/>
            </a:pPr>
            <a:r>
              <a:rPr lang="en-US" sz="5200" dirty="0"/>
              <a:t>     5</a:t>
            </a:r>
            <a:r>
              <a:rPr lang="en-US" sz="5200" baseline="30000" dirty="0"/>
              <a:t>3</a:t>
            </a:r>
            <a:r>
              <a:rPr lang="en-US" sz="5200" dirty="0"/>
              <a:t> = 5∙5∙</a:t>
            </a:r>
            <a:r>
              <a:rPr lang="en-US" sz="5200" dirty="0" smtClean="0"/>
              <a:t>5</a:t>
            </a:r>
          </a:p>
          <a:p>
            <a:pPr>
              <a:buFont typeface="Wingdings 2" charset="2"/>
              <a:buNone/>
            </a:pPr>
            <a:r>
              <a:rPr lang="en-US" sz="5200" dirty="0" smtClean="0"/>
              <a:t>		   = 125</a:t>
            </a:r>
          </a:p>
          <a:p>
            <a:pPr>
              <a:buFont typeface="Wingdings 2" charset="2"/>
              <a:buNone/>
            </a:pPr>
            <a:r>
              <a:rPr lang="en-US" sz="5200" dirty="0" smtClean="0"/>
              <a:t>	  2</a:t>
            </a:r>
            <a:r>
              <a:rPr lang="en-US" sz="5200" baseline="30000" dirty="0" smtClean="0"/>
              <a:t>4</a:t>
            </a:r>
            <a:r>
              <a:rPr lang="en-US" sz="5200" dirty="0" smtClean="0"/>
              <a:t> = 2∙2∙2∙2</a:t>
            </a:r>
          </a:p>
          <a:p>
            <a:pPr>
              <a:buFont typeface="Wingdings 2" charset="2"/>
              <a:buNone/>
            </a:pPr>
            <a:r>
              <a:rPr lang="en-US" sz="5200" dirty="0" smtClean="0"/>
              <a:t>		   = 16</a:t>
            </a:r>
          </a:p>
          <a:p>
            <a:pPr>
              <a:buFont typeface="Wingdings 2" charset="2"/>
              <a:buNone/>
            </a:pPr>
            <a:r>
              <a:rPr lang="en-US" sz="5200" dirty="0"/>
              <a:t>    X</a:t>
            </a:r>
            <a:r>
              <a:rPr lang="en-US" sz="5200" baseline="30000" dirty="0"/>
              <a:t>6 =</a:t>
            </a:r>
            <a:r>
              <a:rPr lang="en-US" sz="5200" dirty="0"/>
              <a:t> </a:t>
            </a:r>
            <a:r>
              <a:rPr lang="en-US" sz="5200" dirty="0" err="1"/>
              <a:t>x∙x∙x∙x∙x∙x</a:t>
            </a:r>
            <a:endParaRPr lang="en-US" sz="5200" baseline="30000" dirty="0"/>
          </a:p>
        </p:txBody>
      </p:sp>
      <p:sp>
        <p:nvSpPr>
          <p:cNvPr id="4" name="TextBox 3"/>
          <p:cNvSpPr txBox="1"/>
          <p:nvPr/>
        </p:nvSpPr>
        <p:spPr>
          <a:xfrm>
            <a:off x="5375626" y="1417638"/>
            <a:ext cx="3311174" cy="1200329"/>
          </a:xfrm>
          <a:prstGeom prst="rect">
            <a:avLst/>
          </a:prstGeom>
          <a:noFill/>
        </p:spPr>
        <p:txBody>
          <a:bodyPr wrap="square" rtlCol="0">
            <a:spAutoFit/>
          </a:bodyPr>
          <a:lstStyle/>
          <a:p>
            <a:r>
              <a:rPr lang="en-US" sz="3600" dirty="0" smtClean="0"/>
              <a:t>It does NOT mean 5 times 3!</a:t>
            </a:r>
            <a:endParaRPr lang="en-US" sz="3600" dirty="0"/>
          </a:p>
        </p:txBody>
      </p:sp>
      <p:sp>
        <p:nvSpPr>
          <p:cNvPr id="5" name="TextBox 4"/>
          <p:cNvSpPr txBox="1"/>
          <p:nvPr/>
        </p:nvSpPr>
        <p:spPr>
          <a:xfrm>
            <a:off x="5528026" y="3315204"/>
            <a:ext cx="3311174" cy="1200329"/>
          </a:xfrm>
          <a:prstGeom prst="rect">
            <a:avLst/>
          </a:prstGeom>
          <a:noFill/>
        </p:spPr>
        <p:txBody>
          <a:bodyPr wrap="square" rtlCol="0">
            <a:spAutoFit/>
          </a:bodyPr>
          <a:lstStyle/>
          <a:p>
            <a:r>
              <a:rPr lang="en-US" sz="3600" dirty="0" smtClean="0"/>
              <a:t>It does NOT mean 2 times 4!</a:t>
            </a:r>
            <a:endParaRPr lang="en-US" sz="3600" dirty="0"/>
          </a:p>
        </p:txBody>
      </p:sp>
      <p:sp>
        <p:nvSpPr>
          <p:cNvPr id="6" name="TextBox 5"/>
          <p:cNvSpPr txBox="1"/>
          <p:nvPr/>
        </p:nvSpPr>
        <p:spPr>
          <a:xfrm>
            <a:off x="2381324" y="1814040"/>
            <a:ext cx="1700945" cy="803927"/>
          </a:xfrm>
          <a:prstGeom prst="rect">
            <a:avLst/>
          </a:prstGeom>
          <a:solidFill>
            <a:schemeClr val="bg1"/>
          </a:solidFill>
        </p:spPr>
        <p:txBody>
          <a:bodyPr wrap="square" rtlCol="0">
            <a:spAutoFit/>
          </a:bodyPr>
          <a:lstStyle/>
          <a:p>
            <a:endParaRPr lang="en-US" dirty="0"/>
          </a:p>
        </p:txBody>
      </p:sp>
      <p:sp>
        <p:nvSpPr>
          <p:cNvPr id="7" name="TextBox 6"/>
          <p:cNvSpPr txBox="1"/>
          <p:nvPr/>
        </p:nvSpPr>
        <p:spPr>
          <a:xfrm>
            <a:off x="2421426" y="3529099"/>
            <a:ext cx="2477297" cy="803927"/>
          </a:xfrm>
          <a:prstGeom prst="rect">
            <a:avLst/>
          </a:prstGeom>
          <a:solidFill>
            <a:schemeClr val="bg1"/>
          </a:solidFill>
        </p:spPr>
        <p:txBody>
          <a:bodyPr wrap="square" rtlCol="0">
            <a:spAutoFit/>
          </a:bodyPr>
          <a:lstStyle/>
          <a:p>
            <a:endParaRPr lang="en-US" dirty="0"/>
          </a:p>
        </p:txBody>
      </p:sp>
      <p:sp>
        <p:nvSpPr>
          <p:cNvPr id="8" name="TextBox 7"/>
          <p:cNvSpPr txBox="1"/>
          <p:nvPr/>
        </p:nvSpPr>
        <p:spPr>
          <a:xfrm>
            <a:off x="2148177" y="5322236"/>
            <a:ext cx="2750546" cy="803927"/>
          </a:xfrm>
          <a:prstGeom prst="rect">
            <a:avLst/>
          </a:prstGeom>
          <a:solidFill>
            <a:srgbClr val="4F6185"/>
          </a:solidFill>
        </p:spPr>
        <p:txBody>
          <a:bodyPr wrap="square" rtlCol="0">
            <a:spAutoFit/>
          </a:bodyPr>
          <a:lstStyle/>
          <a:p>
            <a:endParaRPr lang="en-US"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5"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2000"/>
                                        <p:tgtEl>
                                          <p:spTgt spid="4"/>
                                        </p:tgtEl>
                                      </p:cBhvr>
                                    </p:animEffect>
                                    <p:anim calcmode="lin" valueType="num">
                                      <p:cBhvr>
                                        <p:cTn id="12" dur="2000" fill="hold"/>
                                        <p:tgtEl>
                                          <p:spTgt spid="4"/>
                                        </p:tgtEl>
                                        <p:attrNameLst>
                                          <p:attrName>style.rotation</p:attrName>
                                        </p:attrNameLst>
                                      </p:cBhvr>
                                      <p:tavLst>
                                        <p:tav tm="0">
                                          <p:val>
                                            <p:fltVal val="720"/>
                                          </p:val>
                                        </p:tav>
                                        <p:tav tm="100000">
                                          <p:val>
                                            <p:fltVal val="0"/>
                                          </p:val>
                                        </p:tav>
                                      </p:tavLst>
                                    </p:anim>
                                    <p:anim calcmode="lin" valueType="num">
                                      <p:cBhvr>
                                        <p:cTn id="13" dur="2000" fill="hold"/>
                                        <p:tgtEl>
                                          <p:spTgt spid="4"/>
                                        </p:tgtEl>
                                        <p:attrNameLst>
                                          <p:attrName>ppt_h</p:attrName>
                                        </p:attrNameLst>
                                      </p:cBhvr>
                                      <p:tavLst>
                                        <p:tav tm="0">
                                          <p:val>
                                            <p:fltVal val="0"/>
                                          </p:val>
                                        </p:tav>
                                        <p:tav tm="100000">
                                          <p:val>
                                            <p:strVal val="#ppt_h"/>
                                          </p:val>
                                        </p:tav>
                                      </p:tavLst>
                                    </p:anim>
                                    <p:anim calcmode="lin" valueType="num">
                                      <p:cBhvr>
                                        <p:cTn id="14" dur="2000" fill="hold"/>
                                        <p:tgtEl>
                                          <p:spTgt spid="4"/>
                                        </p:tgtEl>
                                        <p:attrNameLst>
                                          <p:attrName>ppt_w</p:attrName>
                                        </p:attrNameLst>
                                      </p:cBhvr>
                                      <p:tavLst>
                                        <p:tav tm="0">
                                          <p:val>
                                            <p:fltVal val="0"/>
                                          </p:val>
                                        </p:tav>
                                        <p:tav tm="100000">
                                          <p:val>
                                            <p:strVal val="#ppt_w"/>
                                          </p:val>
                                        </p:tav>
                                      </p:tavLst>
                                    </p:anim>
                                  </p:childTnLst>
                                </p:cTn>
                              </p:par>
                            </p:childTnLst>
                          </p:cTn>
                        </p:par>
                        <p:par>
                          <p:cTn id="15" fill="hold">
                            <p:stCondLst>
                              <p:cond delay="2000"/>
                            </p:stCondLst>
                            <p:childTnLst>
                              <p:par>
                                <p:cTn id="16" presetID="6" presetClass="emph" presetSubtype="0" accel="50000" decel="50000" fill="hold" grpId="1" nodeType="afterEffect">
                                  <p:stCondLst>
                                    <p:cond delay="0"/>
                                  </p:stCondLst>
                                  <p:childTnLst>
                                    <p:animScale>
                                      <p:cBhvr>
                                        <p:cTn id="17" dur="2000" fill="hold"/>
                                        <p:tgtEl>
                                          <p:spTgt spid="4"/>
                                        </p:tgtEl>
                                      </p:cBhvr>
                                      <p:by x="150000" y="150000"/>
                                    </p:animScale>
                                  </p:childTnLst>
                                </p:cTn>
                              </p:par>
                            </p:childTnLst>
                          </p:cTn>
                        </p:par>
                        <p:par>
                          <p:cTn id="18" fill="hold">
                            <p:stCondLst>
                              <p:cond delay="4000"/>
                            </p:stCondLst>
                            <p:childTnLst>
                              <p:par>
                                <p:cTn id="19" presetID="6" presetClass="emph" presetSubtype="0" accel="50000" decel="50000" fill="hold" grpId="2" nodeType="afterEffect">
                                  <p:stCondLst>
                                    <p:cond delay="0"/>
                                  </p:stCondLst>
                                  <p:childTnLst>
                                    <p:animScale>
                                      <p:cBhvr>
                                        <p:cTn id="20" dur="2000" fill="hold"/>
                                        <p:tgtEl>
                                          <p:spTgt spid="4"/>
                                        </p:tgtEl>
                                      </p:cBhvr>
                                      <p:by x="50000" y="50000"/>
                                    </p:animScale>
                                  </p:childTnLst>
                                </p:cTn>
                              </p:par>
                            </p:childTnLst>
                          </p:cTn>
                        </p:par>
                      </p:childTnLst>
                    </p:cTn>
                  </p:par>
                  <p:par>
                    <p:cTn id="21" fill="hold">
                      <p:stCondLst>
                        <p:cond delay="indefinite"/>
                      </p:stCondLst>
                      <p:childTnLst>
                        <p:par>
                          <p:cTn id="22" fill="hold">
                            <p:stCondLst>
                              <p:cond delay="0"/>
                            </p:stCondLst>
                            <p:childTnLst>
                              <p:par>
                                <p:cTn id="23" presetID="22" presetClass="exit" presetSubtype="8" fill="hold" grpId="0" nodeType="clickEffect">
                                  <p:stCondLst>
                                    <p:cond delay="0"/>
                                  </p:stCondLst>
                                  <p:childTnLst>
                                    <p:animEffect transition="out" filter="wipe(left)">
                                      <p:cBhvr>
                                        <p:cTn id="24" dur="500"/>
                                        <p:tgtEl>
                                          <p:spTgt spid="6"/>
                                        </p:tgtEl>
                                      </p:cBhvr>
                                    </p:animEffect>
                                    <p:set>
                                      <p:cBhvr>
                                        <p:cTn id="25" dur="1" fill="hold">
                                          <p:stCondLst>
                                            <p:cond delay="499"/>
                                          </p:stCondLst>
                                        </p:cTn>
                                        <p:tgtEl>
                                          <p:spTgt spid="6"/>
                                        </p:tgtEl>
                                        <p:attrNameLst>
                                          <p:attrName>style.visibility</p:attrName>
                                        </p:attrNameLst>
                                      </p:cBhvr>
                                      <p:to>
                                        <p:strVal val="hidden"/>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9219">
                                            <p:txEl>
                                              <p:pRg st="1" end="1"/>
                                            </p:txEl>
                                          </p:spTgt>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9219">
                                            <p:txEl>
                                              <p:pRg st="2" end="2"/>
                                            </p:txEl>
                                          </p:spTgt>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35" presetClass="entr" presetSubtype="0" fill="hold" grpId="0" nodeType="clickEffect">
                                  <p:stCondLst>
                                    <p:cond delay="0"/>
                                  </p:stCondLst>
                                  <p:childTnLst>
                                    <p:set>
                                      <p:cBhvr>
                                        <p:cTn id="37" dur="1" fill="hold">
                                          <p:stCondLst>
                                            <p:cond delay="0"/>
                                          </p:stCondLst>
                                        </p:cTn>
                                        <p:tgtEl>
                                          <p:spTgt spid="5"/>
                                        </p:tgtEl>
                                        <p:attrNameLst>
                                          <p:attrName>style.visibility</p:attrName>
                                        </p:attrNameLst>
                                      </p:cBhvr>
                                      <p:to>
                                        <p:strVal val="visible"/>
                                      </p:to>
                                    </p:set>
                                    <p:animEffect transition="in" filter="fade">
                                      <p:cBhvr>
                                        <p:cTn id="38" dur="2000"/>
                                        <p:tgtEl>
                                          <p:spTgt spid="5"/>
                                        </p:tgtEl>
                                      </p:cBhvr>
                                    </p:animEffect>
                                    <p:anim calcmode="lin" valueType="num">
                                      <p:cBhvr>
                                        <p:cTn id="39" dur="2000" fill="hold"/>
                                        <p:tgtEl>
                                          <p:spTgt spid="5"/>
                                        </p:tgtEl>
                                        <p:attrNameLst>
                                          <p:attrName>style.rotation</p:attrName>
                                        </p:attrNameLst>
                                      </p:cBhvr>
                                      <p:tavLst>
                                        <p:tav tm="0">
                                          <p:val>
                                            <p:fltVal val="720"/>
                                          </p:val>
                                        </p:tav>
                                        <p:tav tm="100000">
                                          <p:val>
                                            <p:fltVal val="0"/>
                                          </p:val>
                                        </p:tav>
                                      </p:tavLst>
                                    </p:anim>
                                    <p:anim calcmode="lin" valueType="num">
                                      <p:cBhvr>
                                        <p:cTn id="40" dur="2000" fill="hold"/>
                                        <p:tgtEl>
                                          <p:spTgt spid="5"/>
                                        </p:tgtEl>
                                        <p:attrNameLst>
                                          <p:attrName>ppt_h</p:attrName>
                                        </p:attrNameLst>
                                      </p:cBhvr>
                                      <p:tavLst>
                                        <p:tav tm="0">
                                          <p:val>
                                            <p:fltVal val="0"/>
                                          </p:val>
                                        </p:tav>
                                        <p:tav tm="100000">
                                          <p:val>
                                            <p:strVal val="#ppt_h"/>
                                          </p:val>
                                        </p:tav>
                                      </p:tavLst>
                                    </p:anim>
                                    <p:anim calcmode="lin" valueType="num">
                                      <p:cBhvr>
                                        <p:cTn id="41" dur="2000" fill="hold"/>
                                        <p:tgtEl>
                                          <p:spTgt spid="5"/>
                                        </p:tgtEl>
                                        <p:attrNameLst>
                                          <p:attrName>ppt_w</p:attrName>
                                        </p:attrNameLst>
                                      </p:cBhvr>
                                      <p:tavLst>
                                        <p:tav tm="0">
                                          <p:val>
                                            <p:fltVal val="0"/>
                                          </p:val>
                                        </p:tav>
                                        <p:tav tm="100000">
                                          <p:val>
                                            <p:strVal val="#ppt_w"/>
                                          </p:val>
                                        </p:tav>
                                      </p:tavLst>
                                    </p:anim>
                                  </p:childTnLst>
                                </p:cTn>
                              </p:par>
                            </p:childTnLst>
                          </p:cTn>
                        </p:par>
                        <p:par>
                          <p:cTn id="42" fill="hold">
                            <p:stCondLst>
                              <p:cond delay="2000"/>
                            </p:stCondLst>
                            <p:childTnLst>
                              <p:par>
                                <p:cTn id="43" presetID="6" presetClass="emph" presetSubtype="0" accel="50000" decel="50000" fill="hold" grpId="1" nodeType="afterEffect">
                                  <p:stCondLst>
                                    <p:cond delay="0"/>
                                  </p:stCondLst>
                                  <p:childTnLst>
                                    <p:animScale>
                                      <p:cBhvr>
                                        <p:cTn id="44" dur="2000" fill="hold"/>
                                        <p:tgtEl>
                                          <p:spTgt spid="5"/>
                                        </p:tgtEl>
                                      </p:cBhvr>
                                      <p:by x="150000" y="150000"/>
                                    </p:animScale>
                                  </p:childTnLst>
                                </p:cTn>
                              </p:par>
                            </p:childTnLst>
                          </p:cTn>
                        </p:par>
                        <p:par>
                          <p:cTn id="45" fill="hold">
                            <p:stCondLst>
                              <p:cond delay="4000"/>
                            </p:stCondLst>
                            <p:childTnLst>
                              <p:par>
                                <p:cTn id="46" presetID="6" presetClass="emph" presetSubtype="0" accel="50000" decel="50000" fill="hold" grpId="2" nodeType="afterEffect">
                                  <p:stCondLst>
                                    <p:cond delay="0"/>
                                  </p:stCondLst>
                                  <p:childTnLst>
                                    <p:animScale>
                                      <p:cBhvr>
                                        <p:cTn id="47" dur="2000" fill="hold"/>
                                        <p:tgtEl>
                                          <p:spTgt spid="5"/>
                                        </p:tgtEl>
                                      </p:cBhvr>
                                      <p:by x="50000" y="50000"/>
                                    </p:animScale>
                                  </p:childTnLst>
                                </p:cTn>
                              </p:par>
                            </p:childTnLst>
                          </p:cTn>
                        </p:par>
                      </p:childTnLst>
                    </p:cTn>
                  </p:par>
                  <p:par>
                    <p:cTn id="48" fill="hold">
                      <p:stCondLst>
                        <p:cond delay="indefinite"/>
                      </p:stCondLst>
                      <p:childTnLst>
                        <p:par>
                          <p:cTn id="49" fill="hold">
                            <p:stCondLst>
                              <p:cond delay="0"/>
                            </p:stCondLst>
                            <p:childTnLst>
                              <p:par>
                                <p:cTn id="50" presetID="22" presetClass="exit" presetSubtype="8" fill="hold" grpId="0" nodeType="clickEffect">
                                  <p:stCondLst>
                                    <p:cond delay="0"/>
                                  </p:stCondLst>
                                  <p:childTnLst>
                                    <p:animEffect transition="out" filter="wipe(left)">
                                      <p:cBhvr>
                                        <p:cTn id="51" dur="500"/>
                                        <p:tgtEl>
                                          <p:spTgt spid="7"/>
                                        </p:tgtEl>
                                      </p:cBhvr>
                                    </p:animEffect>
                                    <p:set>
                                      <p:cBhvr>
                                        <p:cTn id="52" dur="1" fill="hold">
                                          <p:stCondLst>
                                            <p:cond delay="499"/>
                                          </p:stCondLst>
                                        </p:cTn>
                                        <p:tgtEl>
                                          <p:spTgt spid="7"/>
                                        </p:tgtEl>
                                        <p:attrNameLst>
                                          <p:attrName>style.visibility</p:attrName>
                                        </p:attrNameLst>
                                      </p:cBhvr>
                                      <p:to>
                                        <p:strVal val="hidden"/>
                                      </p:to>
                                    </p:set>
                                  </p:childTnLst>
                                </p:cTn>
                              </p:par>
                            </p:childTnLst>
                          </p:cTn>
                        </p:par>
                      </p:childTnLst>
                    </p:cTn>
                  </p:par>
                  <p:par>
                    <p:cTn id="53" fill="hold">
                      <p:stCondLst>
                        <p:cond delay="indefinite"/>
                      </p:stCondLst>
                      <p:childTnLst>
                        <p:par>
                          <p:cTn id="54" fill="hold">
                            <p:stCondLst>
                              <p:cond delay="0"/>
                            </p:stCondLst>
                            <p:childTnLst>
                              <p:par>
                                <p:cTn id="55" presetID="2" presetClass="entr" presetSubtype="4" accel="50000" decel="50000" fill="hold" grpId="0" nodeType="clickEffect">
                                  <p:stCondLst>
                                    <p:cond delay="0"/>
                                  </p:stCondLst>
                                  <p:childTnLst>
                                    <p:set>
                                      <p:cBhvr>
                                        <p:cTn id="56" dur="1" fill="hold">
                                          <p:stCondLst>
                                            <p:cond delay="0"/>
                                          </p:stCondLst>
                                        </p:cTn>
                                        <p:tgtEl>
                                          <p:spTgt spid="9219">
                                            <p:txEl>
                                              <p:pRg st="3" end="3"/>
                                            </p:txEl>
                                          </p:spTgt>
                                        </p:tgtEl>
                                        <p:attrNameLst>
                                          <p:attrName>style.visibility</p:attrName>
                                        </p:attrNameLst>
                                      </p:cBhvr>
                                      <p:to>
                                        <p:strVal val="visible"/>
                                      </p:to>
                                    </p:set>
                                    <p:anim calcmode="lin" valueType="num">
                                      <p:cBhvr additive="base">
                                        <p:cTn id="57" dur="500" fill="hold"/>
                                        <p:tgtEl>
                                          <p:spTgt spid="9219">
                                            <p:txEl>
                                              <p:pRg st="3" end="3"/>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9219">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9219">
                                            <p:txEl>
                                              <p:pRg st="4" end="4"/>
                                            </p:txEl>
                                          </p:spTgt>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22" presetClass="exit" presetSubtype="8" fill="hold" grpId="0" nodeType="clickEffect">
                                  <p:stCondLst>
                                    <p:cond delay="0"/>
                                  </p:stCondLst>
                                  <p:childTnLst>
                                    <p:animEffect transition="out" filter="wipe(left)">
                                      <p:cBhvr>
                                        <p:cTn id="66" dur="500"/>
                                        <p:tgtEl>
                                          <p:spTgt spid="8"/>
                                        </p:tgtEl>
                                      </p:cBhvr>
                                    </p:animEffect>
                                    <p:set>
                                      <p:cBhvr>
                                        <p:cTn id="67" dur="1" fill="hold">
                                          <p:stCondLst>
                                            <p:cond delay="4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build="p"/>
      <p:bldP spid="4" grpId="0"/>
      <p:bldP spid="4" grpId="1"/>
      <p:bldP spid="4" grpId="2"/>
      <p:bldP spid="5" grpId="0"/>
      <p:bldP spid="5" grpId="1"/>
      <p:bldP spid="5" grpId="2"/>
      <p:bldP spid="6" grpId="0" animBg="1"/>
      <p:bldP spid="7" grpId="0" animBg="1"/>
      <p:bldP spid="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4864"/>
            <a:ext cx="7772400" cy="914400"/>
          </a:xfrm>
        </p:spPr>
        <p:txBody>
          <a:bodyPr/>
          <a:lstStyle/>
          <a:p>
            <a:r>
              <a:rPr lang="en-US" dirty="0" smtClean="0"/>
              <a:t>What do the directions mean?</a:t>
            </a:r>
            <a:endParaRPr lang="en-US" dirty="0"/>
          </a:p>
        </p:txBody>
      </p:sp>
      <p:sp>
        <p:nvSpPr>
          <p:cNvPr id="3" name="Content Placeholder 2"/>
          <p:cNvSpPr>
            <a:spLocks noGrp="1"/>
          </p:cNvSpPr>
          <p:nvPr>
            <p:ph idx="1"/>
          </p:nvPr>
        </p:nvSpPr>
        <p:spPr>
          <a:xfrm>
            <a:off x="914400" y="969264"/>
            <a:ext cx="7772400" cy="5386296"/>
          </a:xfrm>
        </p:spPr>
        <p:txBody>
          <a:bodyPr/>
          <a:lstStyle/>
          <a:p>
            <a:r>
              <a:rPr lang="en-US" dirty="0" smtClean="0"/>
              <a:t>Write the power in words</a:t>
            </a:r>
          </a:p>
          <a:p>
            <a:pPr lvl="1"/>
            <a:r>
              <a:rPr lang="en-US" dirty="0" smtClean="0"/>
              <a:t>4</a:t>
            </a:r>
            <a:r>
              <a:rPr lang="en-US" baseline="30000" dirty="0" smtClean="0"/>
              <a:t>5</a:t>
            </a:r>
            <a:endParaRPr lang="en-US" dirty="0" smtClean="0"/>
          </a:p>
          <a:p>
            <a:pPr lvl="1"/>
            <a:r>
              <a:rPr lang="en-US" dirty="0" smtClean="0"/>
              <a:t>6</a:t>
            </a:r>
            <a:r>
              <a:rPr lang="en-US" baseline="30000" dirty="0" smtClean="0"/>
              <a:t>2</a:t>
            </a:r>
            <a:endParaRPr lang="en-US" dirty="0" smtClean="0"/>
          </a:p>
          <a:p>
            <a:r>
              <a:rPr lang="en-US" dirty="0" smtClean="0"/>
              <a:t>Write the power as a product</a:t>
            </a:r>
          </a:p>
          <a:p>
            <a:pPr lvl="1"/>
            <a:r>
              <a:rPr lang="en-US" dirty="0" smtClean="0"/>
              <a:t>4</a:t>
            </a:r>
            <a:r>
              <a:rPr lang="en-US" baseline="30000" dirty="0" smtClean="0"/>
              <a:t>5</a:t>
            </a:r>
            <a:endParaRPr lang="en-US" dirty="0" smtClean="0"/>
          </a:p>
          <a:p>
            <a:pPr lvl="1"/>
            <a:r>
              <a:rPr lang="en-US" dirty="0" smtClean="0"/>
              <a:t>6</a:t>
            </a:r>
            <a:r>
              <a:rPr lang="en-US" baseline="30000" dirty="0" smtClean="0"/>
              <a:t>2</a:t>
            </a:r>
            <a:endParaRPr lang="en-US" dirty="0" smtClean="0"/>
          </a:p>
          <a:p>
            <a:r>
              <a:rPr lang="en-US" dirty="0" smtClean="0"/>
              <a:t>Evaluate the power.</a:t>
            </a:r>
          </a:p>
          <a:p>
            <a:pPr lvl="1"/>
            <a:r>
              <a:rPr lang="en-US" dirty="0" smtClean="0"/>
              <a:t>4</a:t>
            </a:r>
            <a:r>
              <a:rPr lang="en-US" baseline="30000" dirty="0" smtClean="0"/>
              <a:t>5</a:t>
            </a:r>
            <a:endParaRPr lang="en-US" dirty="0" smtClean="0"/>
          </a:p>
          <a:p>
            <a:pPr lvl="1"/>
            <a:r>
              <a:rPr lang="en-US" dirty="0" smtClean="0"/>
              <a:t>6</a:t>
            </a:r>
            <a:r>
              <a:rPr lang="en-US" baseline="30000" dirty="0" smtClean="0"/>
              <a:t>2</a:t>
            </a:r>
            <a:endParaRPr lang="en-US" dirty="0" smtClean="0"/>
          </a:p>
        </p:txBody>
      </p:sp>
      <p:sp>
        <p:nvSpPr>
          <p:cNvPr id="4" name="TextBox 3"/>
          <p:cNvSpPr txBox="1"/>
          <p:nvPr/>
        </p:nvSpPr>
        <p:spPr>
          <a:xfrm>
            <a:off x="2486526" y="1593334"/>
            <a:ext cx="2887579" cy="369332"/>
          </a:xfrm>
          <a:prstGeom prst="rect">
            <a:avLst/>
          </a:prstGeom>
          <a:noFill/>
        </p:spPr>
        <p:txBody>
          <a:bodyPr wrap="square" rtlCol="0">
            <a:spAutoFit/>
          </a:bodyPr>
          <a:lstStyle/>
          <a:p>
            <a:r>
              <a:rPr lang="en-US" dirty="0" smtClean="0"/>
              <a:t>Four to the fifth power</a:t>
            </a:r>
            <a:endParaRPr lang="en-US" dirty="0"/>
          </a:p>
        </p:txBody>
      </p:sp>
      <p:sp>
        <p:nvSpPr>
          <p:cNvPr id="5" name="TextBox 4"/>
          <p:cNvSpPr txBox="1"/>
          <p:nvPr/>
        </p:nvSpPr>
        <p:spPr>
          <a:xfrm>
            <a:off x="2638926" y="2115066"/>
            <a:ext cx="2887579" cy="646331"/>
          </a:xfrm>
          <a:prstGeom prst="rect">
            <a:avLst/>
          </a:prstGeom>
          <a:noFill/>
        </p:spPr>
        <p:txBody>
          <a:bodyPr wrap="square" rtlCol="0">
            <a:spAutoFit/>
          </a:bodyPr>
          <a:lstStyle/>
          <a:p>
            <a:r>
              <a:rPr lang="en-US" dirty="0" smtClean="0"/>
              <a:t>Six to the second power   OR Six squared</a:t>
            </a:r>
            <a:endParaRPr lang="en-US" dirty="0"/>
          </a:p>
        </p:txBody>
      </p:sp>
      <p:sp>
        <p:nvSpPr>
          <p:cNvPr id="6" name="TextBox 5"/>
          <p:cNvSpPr txBox="1"/>
          <p:nvPr/>
        </p:nvSpPr>
        <p:spPr>
          <a:xfrm>
            <a:off x="2486526" y="3048000"/>
            <a:ext cx="3039979" cy="369332"/>
          </a:xfrm>
          <a:prstGeom prst="rect">
            <a:avLst/>
          </a:prstGeom>
          <a:noFill/>
        </p:spPr>
        <p:txBody>
          <a:bodyPr wrap="square" rtlCol="0">
            <a:spAutoFit/>
          </a:bodyPr>
          <a:lstStyle/>
          <a:p>
            <a:r>
              <a:rPr lang="en-US" dirty="0" smtClean="0"/>
              <a:t>4</a:t>
            </a:r>
            <a:r>
              <a:rPr lang="en-US" dirty="0" smtClean="0">
                <a:latin typeface="Wingdings"/>
                <a:ea typeface="Wingdings"/>
                <a:cs typeface="Wingdings"/>
              </a:rPr>
              <a:t></a:t>
            </a:r>
            <a:r>
              <a:rPr lang="en-US" dirty="0" smtClean="0"/>
              <a:t>4</a:t>
            </a:r>
            <a:r>
              <a:rPr lang="en-US" dirty="0" smtClean="0">
                <a:latin typeface="Wingdings"/>
                <a:ea typeface="Wingdings"/>
                <a:cs typeface="Wingdings"/>
              </a:rPr>
              <a:t></a:t>
            </a:r>
            <a:r>
              <a:rPr lang="en-US" dirty="0" smtClean="0"/>
              <a:t>4</a:t>
            </a:r>
            <a:r>
              <a:rPr lang="en-US" dirty="0" smtClean="0">
                <a:latin typeface="Wingdings"/>
                <a:ea typeface="Wingdings"/>
                <a:cs typeface="Wingdings"/>
              </a:rPr>
              <a:t></a:t>
            </a:r>
            <a:r>
              <a:rPr lang="en-US" dirty="0" smtClean="0"/>
              <a:t>4</a:t>
            </a:r>
            <a:r>
              <a:rPr lang="en-US" dirty="0" smtClean="0">
                <a:latin typeface="Wingdings"/>
                <a:ea typeface="Wingdings"/>
                <a:cs typeface="Wingdings"/>
              </a:rPr>
              <a:t></a:t>
            </a:r>
            <a:r>
              <a:rPr lang="en-US" dirty="0" smtClean="0"/>
              <a:t>4</a:t>
            </a:r>
            <a:endParaRPr lang="en-US" dirty="0"/>
          </a:p>
        </p:txBody>
      </p:sp>
      <p:sp>
        <p:nvSpPr>
          <p:cNvPr id="7" name="TextBox 6"/>
          <p:cNvSpPr txBox="1"/>
          <p:nvPr/>
        </p:nvSpPr>
        <p:spPr>
          <a:xfrm>
            <a:off x="2486526" y="3636211"/>
            <a:ext cx="2887579" cy="369332"/>
          </a:xfrm>
          <a:prstGeom prst="rect">
            <a:avLst/>
          </a:prstGeom>
          <a:noFill/>
        </p:spPr>
        <p:txBody>
          <a:bodyPr wrap="square" rtlCol="0">
            <a:spAutoFit/>
          </a:bodyPr>
          <a:lstStyle/>
          <a:p>
            <a:r>
              <a:rPr lang="en-US" dirty="0" smtClean="0"/>
              <a:t>6</a:t>
            </a:r>
            <a:r>
              <a:rPr lang="en-US" dirty="0" smtClean="0">
                <a:latin typeface="Wingdings"/>
                <a:ea typeface="Wingdings"/>
                <a:cs typeface="Wingdings"/>
              </a:rPr>
              <a:t></a:t>
            </a:r>
            <a:r>
              <a:rPr lang="en-US" dirty="0" smtClean="0"/>
              <a:t>6</a:t>
            </a:r>
            <a:endParaRPr lang="en-US" dirty="0"/>
          </a:p>
        </p:txBody>
      </p:sp>
      <p:sp>
        <p:nvSpPr>
          <p:cNvPr id="8" name="TextBox 7"/>
          <p:cNvSpPr txBox="1"/>
          <p:nvPr/>
        </p:nvSpPr>
        <p:spPr>
          <a:xfrm>
            <a:off x="2486526" y="4638842"/>
            <a:ext cx="2887579" cy="369332"/>
          </a:xfrm>
          <a:prstGeom prst="rect">
            <a:avLst/>
          </a:prstGeom>
          <a:noFill/>
        </p:spPr>
        <p:txBody>
          <a:bodyPr wrap="square" rtlCol="0">
            <a:spAutoFit/>
          </a:bodyPr>
          <a:lstStyle/>
          <a:p>
            <a:r>
              <a:rPr lang="en-US" dirty="0" smtClean="0"/>
              <a:t>1024</a:t>
            </a:r>
            <a:endParaRPr lang="en-US" dirty="0"/>
          </a:p>
        </p:txBody>
      </p:sp>
      <p:sp>
        <p:nvSpPr>
          <p:cNvPr id="9" name="TextBox 8"/>
          <p:cNvSpPr txBox="1"/>
          <p:nvPr/>
        </p:nvSpPr>
        <p:spPr>
          <a:xfrm>
            <a:off x="2486526" y="5008174"/>
            <a:ext cx="2887579" cy="369332"/>
          </a:xfrm>
          <a:prstGeom prst="rect">
            <a:avLst/>
          </a:prstGeom>
          <a:noFill/>
        </p:spPr>
        <p:txBody>
          <a:bodyPr wrap="square" rtlCol="0">
            <a:spAutoFit/>
          </a:bodyPr>
          <a:lstStyle/>
          <a:p>
            <a:r>
              <a:rPr lang="en-US" dirty="0" smtClean="0"/>
              <a:t>36</a:t>
            </a:r>
            <a:endParaRPr lang="en-US"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par>
                                <p:cTn id="11" presetID="37"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1000"/>
                                        <p:tgtEl>
                                          <p:spTgt spid="3">
                                            <p:txEl>
                                              <p:pRg st="1" end="1"/>
                                            </p:txEl>
                                          </p:spTgt>
                                        </p:tgtEl>
                                      </p:cBhvr>
                                    </p:animEffect>
                                    <p:anim calcmode="lin" valueType="num">
                                      <p:cBhvr>
                                        <p:cTn id="1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5"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par>
                                <p:cTn id="17" presetID="37" presetClass="entr" presetSubtype="0"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slide(fromBottom)">
                                      <p:cBhvr>
                                        <p:cTn id="27" dur="500"/>
                                        <p:tgtEl>
                                          <p:spTgt spid="4"/>
                                        </p:tgtEl>
                                      </p:cBhvr>
                                    </p:animEffect>
                                  </p:childTnLst>
                                </p:cTn>
                              </p:par>
                            </p:childTnLst>
                          </p:cTn>
                        </p:par>
                      </p:childTnLst>
                    </p:cTn>
                  </p:par>
                  <p:par>
                    <p:cTn id="28" fill="hold">
                      <p:stCondLst>
                        <p:cond delay="indefinite"/>
                      </p:stCondLst>
                      <p:childTnLst>
                        <p:par>
                          <p:cTn id="29" fill="hold">
                            <p:stCondLst>
                              <p:cond delay="0"/>
                            </p:stCondLst>
                            <p:childTnLst>
                              <p:par>
                                <p:cTn id="30" presetID="12" presetClass="entr" presetSubtype="4" fill="hold" grpId="0" nodeType="click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slide(fromBottom)">
                                      <p:cBhvr>
                                        <p:cTn id="32" dur="500"/>
                                        <p:tgtEl>
                                          <p:spTgt spid="5"/>
                                        </p:tgtEl>
                                      </p:cBhvr>
                                    </p:animEffect>
                                  </p:childTnLst>
                                </p:cTn>
                              </p:par>
                            </p:childTnLst>
                          </p:cTn>
                        </p:par>
                      </p:childTnLst>
                    </p:cTn>
                  </p:par>
                  <p:par>
                    <p:cTn id="33" fill="hold">
                      <p:stCondLst>
                        <p:cond delay="indefinite"/>
                      </p:stCondLst>
                      <p:childTnLst>
                        <p:par>
                          <p:cTn id="34" fill="hold">
                            <p:stCondLst>
                              <p:cond delay="0"/>
                            </p:stCondLst>
                            <p:childTnLst>
                              <p:par>
                                <p:cTn id="35" presetID="37" presetClass="entr" presetSubtype="0" fill="hold" grpId="0" nodeType="clickEffect">
                                  <p:stCondLst>
                                    <p:cond delay="0"/>
                                  </p:stCondLst>
                                  <p:childTnLst>
                                    <p:set>
                                      <p:cBhvr>
                                        <p:cTn id="36" dur="1" fill="hold">
                                          <p:stCondLst>
                                            <p:cond delay="0"/>
                                          </p:stCondLst>
                                        </p:cTn>
                                        <p:tgtEl>
                                          <p:spTgt spid="3">
                                            <p:txEl>
                                              <p:pRg st="3" end="3"/>
                                            </p:txEl>
                                          </p:spTgt>
                                        </p:tgtEl>
                                        <p:attrNameLst>
                                          <p:attrName>style.visibility</p:attrName>
                                        </p:attrNameLst>
                                      </p:cBhvr>
                                      <p:to>
                                        <p:strVal val="visible"/>
                                      </p:to>
                                    </p:set>
                                    <p:animEffect transition="in" filter="fade">
                                      <p:cBhvr>
                                        <p:cTn id="37" dur="1000"/>
                                        <p:tgtEl>
                                          <p:spTgt spid="3">
                                            <p:txEl>
                                              <p:pRg st="3" end="3"/>
                                            </p:txEl>
                                          </p:spTgt>
                                        </p:tgtEl>
                                      </p:cBhvr>
                                    </p:animEffect>
                                    <p:anim calcmode="lin" valueType="num">
                                      <p:cBhvr>
                                        <p:cTn id="3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9" dur="900" decel="100000" fill="hold"/>
                                        <p:tgtEl>
                                          <p:spTgt spid="3">
                                            <p:txEl>
                                              <p:pRg st="3" end="3"/>
                                            </p:txEl>
                                          </p:spTgt>
                                        </p:tgtEl>
                                        <p:attrNameLst>
                                          <p:attrName>ppt_y</p:attrName>
                                        </p:attrNameLst>
                                      </p:cBhvr>
                                      <p:tavLst>
                                        <p:tav tm="0">
                                          <p:val>
                                            <p:strVal val="#ppt_y+1"/>
                                          </p:val>
                                        </p:tav>
                                        <p:tav tm="100000">
                                          <p:val>
                                            <p:strVal val="#ppt_y-.03"/>
                                          </p:val>
                                        </p:tav>
                                      </p:tavLst>
                                    </p:anim>
                                    <p:anim calcmode="lin" valueType="num">
                                      <p:cBhvr>
                                        <p:cTn id="40" dur="100" accel="100000" fill="hold">
                                          <p:stCondLst>
                                            <p:cond delay="900"/>
                                          </p:stCondLst>
                                        </p:cTn>
                                        <p:tgtEl>
                                          <p:spTgt spid="3">
                                            <p:txEl>
                                              <p:pRg st="3" end="3"/>
                                            </p:txEl>
                                          </p:spTgt>
                                        </p:tgtEl>
                                        <p:attrNameLst>
                                          <p:attrName>ppt_y</p:attrName>
                                        </p:attrNameLst>
                                      </p:cBhvr>
                                      <p:tavLst>
                                        <p:tav tm="0">
                                          <p:val>
                                            <p:strVal val="#ppt_y-.03"/>
                                          </p:val>
                                        </p:tav>
                                        <p:tav tm="100000">
                                          <p:val>
                                            <p:strVal val="#ppt_y"/>
                                          </p:val>
                                        </p:tav>
                                      </p:tavLst>
                                    </p:anim>
                                  </p:childTnLst>
                                </p:cTn>
                              </p:par>
                              <p:par>
                                <p:cTn id="41" presetID="37" presetClass="entr" presetSubtype="0" fill="hold" grpId="0" nodeType="withEffect">
                                  <p:stCondLst>
                                    <p:cond delay="0"/>
                                  </p:stCondLst>
                                  <p:childTnLst>
                                    <p:set>
                                      <p:cBhvr>
                                        <p:cTn id="42" dur="1" fill="hold">
                                          <p:stCondLst>
                                            <p:cond delay="0"/>
                                          </p:stCondLst>
                                        </p:cTn>
                                        <p:tgtEl>
                                          <p:spTgt spid="3">
                                            <p:txEl>
                                              <p:pRg st="4" end="4"/>
                                            </p:txEl>
                                          </p:spTgt>
                                        </p:tgtEl>
                                        <p:attrNameLst>
                                          <p:attrName>style.visibility</p:attrName>
                                        </p:attrNameLst>
                                      </p:cBhvr>
                                      <p:to>
                                        <p:strVal val="visible"/>
                                      </p:to>
                                    </p:set>
                                    <p:animEffect transition="in" filter="fade">
                                      <p:cBhvr>
                                        <p:cTn id="43" dur="1000"/>
                                        <p:tgtEl>
                                          <p:spTgt spid="3">
                                            <p:txEl>
                                              <p:pRg st="4" end="4"/>
                                            </p:txEl>
                                          </p:spTgt>
                                        </p:tgtEl>
                                      </p:cBhvr>
                                    </p:animEffect>
                                    <p:anim calcmode="lin" valueType="num">
                                      <p:cBhvr>
                                        <p:cTn id="44"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5" dur="900" decel="100000" fill="hold"/>
                                        <p:tgtEl>
                                          <p:spTgt spid="3">
                                            <p:txEl>
                                              <p:pRg st="4" end="4"/>
                                            </p:txEl>
                                          </p:spTgt>
                                        </p:tgtEl>
                                        <p:attrNameLst>
                                          <p:attrName>ppt_y</p:attrName>
                                        </p:attrNameLst>
                                      </p:cBhvr>
                                      <p:tavLst>
                                        <p:tav tm="0">
                                          <p:val>
                                            <p:strVal val="#ppt_y+1"/>
                                          </p:val>
                                        </p:tav>
                                        <p:tav tm="100000">
                                          <p:val>
                                            <p:strVal val="#ppt_y-.03"/>
                                          </p:val>
                                        </p:tav>
                                      </p:tavLst>
                                    </p:anim>
                                    <p:anim calcmode="lin" valueType="num">
                                      <p:cBhvr>
                                        <p:cTn id="46" dur="100" accel="100000" fill="hold">
                                          <p:stCondLst>
                                            <p:cond delay="900"/>
                                          </p:stCondLst>
                                        </p:cTn>
                                        <p:tgtEl>
                                          <p:spTgt spid="3">
                                            <p:txEl>
                                              <p:pRg st="4" end="4"/>
                                            </p:txEl>
                                          </p:spTgt>
                                        </p:tgtEl>
                                        <p:attrNameLst>
                                          <p:attrName>ppt_y</p:attrName>
                                        </p:attrNameLst>
                                      </p:cBhvr>
                                      <p:tavLst>
                                        <p:tav tm="0">
                                          <p:val>
                                            <p:strVal val="#ppt_y-.03"/>
                                          </p:val>
                                        </p:tav>
                                        <p:tav tm="100000">
                                          <p:val>
                                            <p:strVal val="#ppt_y"/>
                                          </p:val>
                                        </p:tav>
                                      </p:tavLst>
                                    </p:anim>
                                  </p:childTnLst>
                                </p:cTn>
                              </p:par>
                              <p:par>
                                <p:cTn id="47" presetID="37" presetClass="entr" presetSubtype="0" fill="hold" grpId="0" nodeType="withEffect">
                                  <p:stCondLst>
                                    <p:cond delay="0"/>
                                  </p:stCondLst>
                                  <p:childTnLst>
                                    <p:set>
                                      <p:cBhvr>
                                        <p:cTn id="48" dur="1" fill="hold">
                                          <p:stCondLst>
                                            <p:cond delay="0"/>
                                          </p:stCondLst>
                                        </p:cTn>
                                        <p:tgtEl>
                                          <p:spTgt spid="3">
                                            <p:txEl>
                                              <p:pRg st="5" end="5"/>
                                            </p:txEl>
                                          </p:spTgt>
                                        </p:tgtEl>
                                        <p:attrNameLst>
                                          <p:attrName>style.visibility</p:attrName>
                                        </p:attrNameLst>
                                      </p:cBhvr>
                                      <p:to>
                                        <p:strVal val="visible"/>
                                      </p:to>
                                    </p:set>
                                    <p:animEffect transition="in" filter="fade">
                                      <p:cBhvr>
                                        <p:cTn id="49" dur="1000"/>
                                        <p:tgtEl>
                                          <p:spTgt spid="3">
                                            <p:txEl>
                                              <p:pRg st="5" end="5"/>
                                            </p:txEl>
                                          </p:spTgt>
                                        </p:tgtEl>
                                      </p:cBhvr>
                                    </p:animEffect>
                                    <p:anim calcmode="lin" valueType="num">
                                      <p:cBhvr>
                                        <p:cTn id="50"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1" dur="900" decel="100000" fill="hold"/>
                                        <p:tgtEl>
                                          <p:spTgt spid="3">
                                            <p:txEl>
                                              <p:pRg st="5" end="5"/>
                                            </p:txEl>
                                          </p:spTgt>
                                        </p:tgtEl>
                                        <p:attrNameLst>
                                          <p:attrName>ppt_y</p:attrName>
                                        </p:attrNameLst>
                                      </p:cBhvr>
                                      <p:tavLst>
                                        <p:tav tm="0">
                                          <p:val>
                                            <p:strVal val="#ppt_y+1"/>
                                          </p:val>
                                        </p:tav>
                                        <p:tav tm="100000">
                                          <p:val>
                                            <p:strVal val="#ppt_y-.03"/>
                                          </p:val>
                                        </p:tav>
                                      </p:tavLst>
                                    </p:anim>
                                    <p:anim calcmode="lin" valueType="num">
                                      <p:cBhvr>
                                        <p:cTn id="52" dur="100" accel="100000" fill="hold">
                                          <p:stCondLst>
                                            <p:cond delay="900"/>
                                          </p:stCondLst>
                                        </p:cTn>
                                        <p:tgtEl>
                                          <p:spTgt spid="3">
                                            <p:txEl>
                                              <p:pRg st="5" end="5"/>
                                            </p:txEl>
                                          </p:spTgt>
                                        </p:tgtEl>
                                        <p:attrNameLst>
                                          <p:attrName>ppt_y</p:attrName>
                                        </p:attrNameLst>
                                      </p:cBhvr>
                                      <p:tavLst>
                                        <p:tav tm="0">
                                          <p:val>
                                            <p:strVal val="#ppt_y-.03"/>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12" presetClass="entr" presetSubtype="4" fill="hold" grpId="0" nodeType="clickEffect">
                                  <p:stCondLst>
                                    <p:cond delay="0"/>
                                  </p:stCondLst>
                                  <p:childTnLst>
                                    <p:set>
                                      <p:cBhvr>
                                        <p:cTn id="56" dur="1" fill="hold">
                                          <p:stCondLst>
                                            <p:cond delay="0"/>
                                          </p:stCondLst>
                                        </p:cTn>
                                        <p:tgtEl>
                                          <p:spTgt spid="6"/>
                                        </p:tgtEl>
                                        <p:attrNameLst>
                                          <p:attrName>style.visibility</p:attrName>
                                        </p:attrNameLst>
                                      </p:cBhvr>
                                      <p:to>
                                        <p:strVal val="visible"/>
                                      </p:to>
                                    </p:set>
                                    <p:animEffect transition="in" filter="slide(fromBottom)">
                                      <p:cBhvr>
                                        <p:cTn id="57" dur="500"/>
                                        <p:tgtEl>
                                          <p:spTgt spid="6"/>
                                        </p:tgtEl>
                                      </p:cBhvr>
                                    </p:animEffect>
                                  </p:childTnLst>
                                </p:cTn>
                              </p:par>
                            </p:childTnLst>
                          </p:cTn>
                        </p:par>
                      </p:childTnLst>
                    </p:cTn>
                  </p:par>
                  <p:par>
                    <p:cTn id="58" fill="hold">
                      <p:stCondLst>
                        <p:cond delay="indefinite"/>
                      </p:stCondLst>
                      <p:childTnLst>
                        <p:par>
                          <p:cTn id="59" fill="hold">
                            <p:stCondLst>
                              <p:cond delay="0"/>
                            </p:stCondLst>
                            <p:childTnLst>
                              <p:par>
                                <p:cTn id="60" presetID="12" presetClass="entr" presetSubtype="4" fill="hold" grpId="0" nodeType="clickEffect">
                                  <p:stCondLst>
                                    <p:cond delay="0"/>
                                  </p:stCondLst>
                                  <p:childTnLst>
                                    <p:set>
                                      <p:cBhvr>
                                        <p:cTn id="61" dur="1" fill="hold">
                                          <p:stCondLst>
                                            <p:cond delay="0"/>
                                          </p:stCondLst>
                                        </p:cTn>
                                        <p:tgtEl>
                                          <p:spTgt spid="7"/>
                                        </p:tgtEl>
                                        <p:attrNameLst>
                                          <p:attrName>style.visibility</p:attrName>
                                        </p:attrNameLst>
                                      </p:cBhvr>
                                      <p:to>
                                        <p:strVal val="visible"/>
                                      </p:to>
                                    </p:set>
                                    <p:animEffect transition="in" filter="slide(fromBottom)">
                                      <p:cBhvr>
                                        <p:cTn id="62" dur="500"/>
                                        <p:tgtEl>
                                          <p:spTgt spid="7"/>
                                        </p:tgtEl>
                                      </p:cBhvr>
                                    </p:animEffect>
                                  </p:childTnLst>
                                </p:cTn>
                              </p:par>
                            </p:childTnLst>
                          </p:cTn>
                        </p:par>
                      </p:childTnLst>
                    </p:cTn>
                  </p:par>
                  <p:par>
                    <p:cTn id="63" fill="hold">
                      <p:stCondLst>
                        <p:cond delay="indefinite"/>
                      </p:stCondLst>
                      <p:childTnLst>
                        <p:par>
                          <p:cTn id="64" fill="hold">
                            <p:stCondLst>
                              <p:cond delay="0"/>
                            </p:stCondLst>
                            <p:childTnLst>
                              <p:par>
                                <p:cTn id="65" presetID="37" presetClass="entr" presetSubtype="0" fill="hold" grpId="0" nodeType="clickEffect">
                                  <p:stCondLst>
                                    <p:cond delay="0"/>
                                  </p:stCondLst>
                                  <p:childTnLst>
                                    <p:set>
                                      <p:cBhvr>
                                        <p:cTn id="66" dur="1" fill="hold">
                                          <p:stCondLst>
                                            <p:cond delay="0"/>
                                          </p:stCondLst>
                                        </p:cTn>
                                        <p:tgtEl>
                                          <p:spTgt spid="3">
                                            <p:txEl>
                                              <p:pRg st="6" end="6"/>
                                            </p:txEl>
                                          </p:spTgt>
                                        </p:tgtEl>
                                        <p:attrNameLst>
                                          <p:attrName>style.visibility</p:attrName>
                                        </p:attrNameLst>
                                      </p:cBhvr>
                                      <p:to>
                                        <p:strVal val="visible"/>
                                      </p:to>
                                    </p:set>
                                    <p:animEffect transition="in" filter="fade">
                                      <p:cBhvr>
                                        <p:cTn id="67" dur="1000"/>
                                        <p:tgtEl>
                                          <p:spTgt spid="3">
                                            <p:txEl>
                                              <p:pRg st="6" end="6"/>
                                            </p:txEl>
                                          </p:spTgt>
                                        </p:tgtEl>
                                      </p:cBhvr>
                                    </p:animEffect>
                                    <p:anim calcmode="lin" valueType="num">
                                      <p:cBhvr>
                                        <p:cTn id="68"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69" dur="900" decel="100000" fill="hold"/>
                                        <p:tgtEl>
                                          <p:spTgt spid="3">
                                            <p:txEl>
                                              <p:pRg st="6" end="6"/>
                                            </p:txEl>
                                          </p:spTgt>
                                        </p:tgtEl>
                                        <p:attrNameLst>
                                          <p:attrName>ppt_y</p:attrName>
                                        </p:attrNameLst>
                                      </p:cBhvr>
                                      <p:tavLst>
                                        <p:tav tm="0">
                                          <p:val>
                                            <p:strVal val="#ppt_y+1"/>
                                          </p:val>
                                        </p:tav>
                                        <p:tav tm="100000">
                                          <p:val>
                                            <p:strVal val="#ppt_y-.03"/>
                                          </p:val>
                                        </p:tav>
                                      </p:tavLst>
                                    </p:anim>
                                    <p:anim calcmode="lin" valueType="num">
                                      <p:cBhvr>
                                        <p:cTn id="70" dur="100" accel="100000" fill="hold">
                                          <p:stCondLst>
                                            <p:cond delay="900"/>
                                          </p:stCondLst>
                                        </p:cTn>
                                        <p:tgtEl>
                                          <p:spTgt spid="3">
                                            <p:txEl>
                                              <p:pRg st="6" end="6"/>
                                            </p:txEl>
                                          </p:spTgt>
                                        </p:tgtEl>
                                        <p:attrNameLst>
                                          <p:attrName>ppt_y</p:attrName>
                                        </p:attrNameLst>
                                      </p:cBhvr>
                                      <p:tavLst>
                                        <p:tav tm="0">
                                          <p:val>
                                            <p:strVal val="#ppt_y-.03"/>
                                          </p:val>
                                        </p:tav>
                                        <p:tav tm="100000">
                                          <p:val>
                                            <p:strVal val="#ppt_y"/>
                                          </p:val>
                                        </p:tav>
                                      </p:tavLst>
                                    </p:anim>
                                  </p:childTnLst>
                                </p:cTn>
                              </p:par>
                              <p:par>
                                <p:cTn id="71" presetID="37" presetClass="entr" presetSubtype="0" fill="hold" grpId="0" nodeType="withEffect">
                                  <p:stCondLst>
                                    <p:cond delay="0"/>
                                  </p:stCondLst>
                                  <p:childTnLst>
                                    <p:set>
                                      <p:cBhvr>
                                        <p:cTn id="72" dur="1" fill="hold">
                                          <p:stCondLst>
                                            <p:cond delay="0"/>
                                          </p:stCondLst>
                                        </p:cTn>
                                        <p:tgtEl>
                                          <p:spTgt spid="3">
                                            <p:txEl>
                                              <p:pRg st="7" end="7"/>
                                            </p:txEl>
                                          </p:spTgt>
                                        </p:tgtEl>
                                        <p:attrNameLst>
                                          <p:attrName>style.visibility</p:attrName>
                                        </p:attrNameLst>
                                      </p:cBhvr>
                                      <p:to>
                                        <p:strVal val="visible"/>
                                      </p:to>
                                    </p:set>
                                    <p:animEffect transition="in" filter="fade">
                                      <p:cBhvr>
                                        <p:cTn id="73" dur="1000"/>
                                        <p:tgtEl>
                                          <p:spTgt spid="3">
                                            <p:txEl>
                                              <p:pRg st="7" end="7"/>
                                            </p:txEl>
                                          </p:spTgt>
                                        </p:tgtEl>
                                      </p:cBhvr>
                                    </p:animEffect>
                                    <p:anim calcmode="lin" valueType="num">
                                      <p:cBhvr>
                                        <p:cTn id="74"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75" dur="900" decel="100000" fill="hold"/>
                                        <p:tgtEl>
                                          <p:spTgt spid="3">
                                            <p:txEl>
                                              <p:pRg st="7" end="7"/>
                                            </p:txEl>
                                          </p:spTgt>
                                        </p:tgtEl>
                                        <p:attrNameLst>
                                          <p:attrName>ppt_y</p:attrName>
                                        </p:attrNameLst>
                                      </p:cBhvr>
                                      <p:tavLst>
                                        <p:tav tm="0">
                                          <p:val>
                                            <p:strVal val="#ppt_y+1"/>
                                          </p:val>
                                        </p:tav>
                                        <p:tav tm="100000">
                                          <p:val>
                                            <p:strVal val="#ppt_y-.03"/>
                                          </p:val>
                                        </p:tav>
                                      </p:tavLst>
                                    </p:anim>
                                    <p:anim calcmode="lin" valueType="num">
                                      <p:cBhvr>
                                        <p:cTn id="76" dur="100" accel="100000" fill="hold">
                                          <p:stCondLst>
                                            <p:cond delay="900"/>
                                          </p:stCondLst>
                                        </p:cTn>
                                        <p:tgtEl>
                                          <p:spTgt spid="3">
                                            <p:txEl>
                                              <p:pRg st="7" end="7"/>
                                            </p:txEl>
                                          </p:spTgt>
                                        </p:tgtEl>
                                        <p:attrNameLst>
                                          <p:attrName>ppt_y</p:attrName>
                                        </p:attrNameLst>
                                      </p:cBhvr>
                                      <p:tavLst>
                                        <p:tav tm="0">
                                          <p:val>
                                            <p:strVal val="#ppt_y-.03"/>
                                          </p:val>
                                        </p:tav>
                                        <p:tav tm="100000">
                                          <p:val>
                                            <p:strVal val="#ppt_y"/>
                                          </p:val>
                                        </p:tav>
                                      </p:tavLst>
                                    </p:anim>
                                  </p:childTnLst>
                                </p:cTn>
                              </p:par>
                              <p:par>
                                <p:cTn id="77" presetID="37" presetClass="entr" presetSubtype="0" fill="hold" grpId="0" nodeType="withEffect">
                                  <p:stCondLst>
                                    <p:cond delay="0"/>
                                  </p:stCondLst>
                                  <p:childTnLst>
                                    <p:set>
                                      <p:cBhvr>
                                        <p:cTn id="78" dur="1" fill="hold">
                                          <p:stCondLst>
                                            <p:cond delay="0"/>
                                          </p:stCondLst>
                                        </p:cTn>
                                        <p:tgtEl>
                                          <p:spTgt spid="3">
                                            <p:txEl>
                                              <p:pRg st="8" end="8"/>
                                            </p:txEl>
                                          </p:spTgt>
                                        </p:tgtEl>
                                        <p:attrNameLst>
                                          <p:attrName>style.visibility</p:attrName>
                                        </p:attrNameLst>
                                      </p:cBhvr>
                                      <p:to>
                                        <p:strVal val="visible"/>
                                      </p:to>
                                    </p:set>
                                    <p:animEffect transition="in" filter="fade">
                                      <p:cBhvr>
                                        <p:cTn id="79" dur="1000"/>
                                        <p:tgtEl>
                                          <p:spTgt spid="3">
                                            <p:txEl>
                                              <p:pRg st="8" end="8"/>
                                            </p:txEl>
                                          </p:spTgt>
                                        </p:tgtEl>
                                      </p:cBhvr>
                                    </p:animEffect>
                                    <p:anim calcmode="lin" valueType="num">
                                      <p:cBhvr>
                                        <p:cTn id="80"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81" dur="900" decel="100000" fill="hold"/>
                                        <p:tgtEl>
                                          <p:spTgt spid="3">
                                            <p:txEl>
                                              <p:pRg st="8" end="8"/>
                                            </p:txEl>
                                          </p:spTgt>
                                        </p:tgtEl>
                                        <p:attrNameLst>
                                          <p:attrName>ppt_y</p:attrName>
                                        </p:attrNameLst>
                                      </p:cBhvr>
                                      <p:tavLst>
                                        <p:tav tm="0">
                                          <p:val>
                                            <p:strVal val="#ppt_y+1"/>
                                          </p:val>
                                        </p:tav>
                                        <p:tav tm="100000">
                                          <p:val>
                                            <p:strVal val="#ppt_y-.03"/>
                                          </p:val>
                                        </p:tav>
                                      </p:tavLst>
                                    </p:anim>
                                    <p:anim calcmode="lin" valueType="num">
                                      <p:cBhvr>
                                        <p:cTn id="82" dur="100" accel="100000" fill="hold">
                                          <p:stCondLst>
                                            <p:cond delay="900"/>
                                          </p:stCondLst>
                                        </p:cTn>
                                        <p:tgtEl>
                                          <p:spTgt spid="3">
                                            <p:txEl>
                                              <p:pRg st="8" end="8"/>
                                            </p:txEl>
                                          </p:spTgt>
                                        </p:tgtEl>
                                        <p:attrNameLst>
                                          <p:attrName>ppt_y</p:attrName>
                                        </p:attrNameLst>
                                      </p:cBhvr>
                                      <p:tavLst>
                                        <p:tav tm="0">
                                          <p:val>
                                            <p:strVal val="#ppt_y-.03"/>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12" presetClass="entr" presetSubtype="4" fill="hold" grpId="0" nodeType="clickEffect">
                                  <p:stCondLst>
                                    <p:cond delay="0"/>
                                  </p:stCondLst>
                                  <p:childTnLst>
                                    <p:set>
                                      <p:cBhvr>
                                        <p:cTn id="86" dur="1" fill="hold">
                                          <p:stCondLst>
                                            <p:cond delay="0"/>
                                          </p:stCondLst>
                                        </p:cTn>
                                        <p:tgtEl>
                                          <p:spTgt spid="8"/>
                                        </p:tgtEl>
                                        <p:attrNameLst>
                                          <p:attrName>style.visibility</p:attrName>
                                        </p:attrNameLst>
                                      </p:cBhvr>
                                      <p:to>
                                        <p:strVal val="visible"/>
                                      </p:to>
                                    </p:set>
                                    <p:animEffect transition="in" filter="slide(fromBottom)">
                                      <p:cBhvr>
                                        <p:cTn id="87" dur="500"/>
                                        <p:tgtEl>
                                          <p:spTgt spid="8"/>
                                        </p:tgtEl>
                                      </p:cBhvr>
                                    </p:animEffect>
                                  </p:childTnLst>
                                </p:cTn>
                              </p:par>
                            </p:childTnLst>
                          </p:cTn>
                        </p:par>
                      </p:childTnLst>
                    </p:cTn>
                  </p:par>
                  <p:par>
                    <p:cTn id="88" fill="hold">
                      <p:stCondLst>
                        <p:cond delay="indefinite"/>
                      </p:stCondLst>
                      <p:childTnLst>
                        <p:par>
                          <p:cTn id="89" fill="hold">
                            <p:stCondLst>
                              <p:cond delay="0"/>
                            </p:stCondLst>
                            <p:childTnLst>
                              <p:par>
                                <p:cTn id="90" presetID="12" presetClass="entr" presetSubtype="4" fill="hold" grpId="0" nodeType="clickEffect">
                                  <p:stCondLst>
                                    <p:cond delay="0"/>
                                  </p:stCondLst>
                                  <p:childTnLst>
                                    <p:set>
                                      <p:cBhvr>
                                        <p:cTn id="91" dur="1" fill="hold">
                                          <p:stCondLst>
                                            <p:cond delay="0"/>
                                          </p:stCondLst>
                                        </p:cTn>
                                        <p:tgtEl>
                                          <p:spTgt spid="9"/>
                                        </p:tgtEl>
                                        <p:attrNameLst>
                                          <p:attrName>style.visibility</p:attrName>
                                        </p:attrNameLst>
                                      </p:cBhvr>
                                      <p:to>
                                        <p:strVal val="visible"/>
                                      </p:to>
                                    </p:set>
                                    <p:animEffect transition="in" filter="slide(fromBottom)">
                                      <p:cBhvr>
                                        <p:cTn id="9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P spid="5" grpId="0"/>
      <p:bldP spid="6" grpId="0"/>
      <p:bldP spid="7" grpId="0"/>
      <p:bldP spid="8" grpId="0"/>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1271496"/>
          </a:xfrm>
        </p:spPr>
        <p:txBody>
          <a:bodyPr/>
          <a:lstStyle/>
          <a:p>
            <a:r>
              <a:rPr lang="en-US" dirty="0" smtClean="0"/>
              <a:t>Write the power in words and as a product</a:t>
            </a:r>
            <a:endParaRPr lang="en-US" dirty="0"/>
          </a:p>
        </p:txBody>
      </p:sp>
      <p:sp>
        <p:nvSpPr>
          <p:cNvPr id="3" name="Content Placeholder 2"/>
          <p:cNvSpPr>
            <a:spLocks noGrp="1"/>
          </p:cNvSpPr>
          <p:nvPr>
            <p:ph idx="1"/>
          </p:nvPr>
        </p:nvSpPr>
        <p:spPr/>
        <p:txBody>
          <a:bodyPr/>
          <a:lstStyle/>
          <a:p>
            <a:pPr>
              <a:lnSpc>
                <a:spcPct val="200000"/>
              </a:lnSpc>
            </a:pPr>
            <a:r>
              <a:rPr lang="en-US" sz="4100" dirty="0" smtClean="0"/>
              <a:t>2</a:t>
            </a:r>
            <a:r>
              <a:rPr lang="en-US" sz="4100" baseline="30000" dirty="0" smtClean="0"/>
              <a:t>4</a:t>
            </a:r>
            <a:endParaRPr lang="en-US" sz="4100" dirty="0" smtClean="0"/>
          </a:p>
          <a:p>
            <a:pPr>
              <a:lnSpc>
                <a:spcPct val="200000"/>
              </a:lnSpc>
            </a:pPr>
            <a:r>
              <a:rPr lang="en-US" sz="4100" dirty="0" smtClean="0"/>
              <a:t>5</a:t>
            </a:r>
            <a:r>
              <a:rPr lang="en-US" sz="4100" baseline="30000" dirty="0" smtClean="0"/>
              <a:t>3</a:t>
            </a:r>
          </a:p>
          <a:p>
            <a:pPr>
              <a:lnSpc>
                <a:spcPct val="200000"/>
              </a:lnSpc>
            </a:pPr>
            <a:r>
              <a:rPr lang="en-US" sz="4100" dirty="0" smtClean="0"/>
              <a:t>(⅓)</a:t>
            </a:r>
            <a:r>
              <a:rPr lang="en-US" sz="4100" baseline="30000" dirty="0" smtClean="0"/>
              <a:t>6</a:t>
            </a:r>
            <a:endParaRPr lang="en-US" sz="4100" dirty="0" smtClean="0"/>
          </a:p>
          <a:p>
            <a:endParaRPr lang="en-US" dirty="0" smtClean="0"/>
          </a:p>
        </p:txBody>
      </p:sp>
      <p:sp>
        <p:nvSpPr>
          <p:cNvPr id="5" name="TextBox 4"/>
          <p:cNvSpPr txBox="1"/>
          <p:nvPr/>
        </p:nvSpPr>
        <p:spPr>
          <a:xfrm>
            <a:off x="2606841" y="2107564"/>
            <a:ext cx="3756527" cy="830997"/>
          </a:xfrm>
          <a:prstGeom prst="rect">
            <a:avLst/>
          </a:prstGeom>
          <a:noFill/>
        </p:spPr>
        <p:txBody>
          <a:bodyPr wrap="square" rtlCol="0">
            <a:spAutoFit/>
          </a:bodyPr>
          <a:lstStyle/>
          <a:p>
            <a:r>
              <a:rPr lang="en-US" sz="2400" dirty="0" smtClean="0"/>
              <a:t>Two to the fourth power</a:t>
            </a:r>
          </a:p>
          <a:p>
            <a:r>
              <a:rPr lang="en-US" sz="2400" dirty="0" smtClean="0"/>
              <a:t>2</a:t>
            </a:r>
            <a:r>
              <a:rPr lang="en-US" sz="2400" dirty="0" smtClean="0">
                <a:latin typeface="Wingdings"/>
                <a:ea typeface="Wingdings"/>
                <a:cs typeface="Wingdings"/>
              </a:rPr>
              <a:t></a:t>
            </a:r>
            <a:r>
              <a:rPr lang="en-US" sz="2400" dirty="0" smtClean="0"/>
              <a:t>2</a:t>
            </a:r>
            <a:r>
              <a:rPr lang="en-US" sz="2400" dirty="0" smtClean="0">
                <a:latin typeface="Wingdings"/>
                <a:ea typeface="Wingdings"/>
                <a:cs typeface="Wingdings"/>
              </a:rPr>
              <a:t></a:t>
            </a:r>
            <a:r>
              <a:rPr lang="en-US" sz="2400" dirty="0" smtClean="0"/>
              <a:t>2</a:t>
            </a:r>
            <a:r>
              <a:rPr lang="en-US" sz="2400" dirty="0" smtClean="0">
                <a:latin typeface="Wingdings"/>
                <a:ea typeface="Wingdings"/>
                <a:cs typeface="Wingdings"/>
              </a:rPr>
              <a:t></a:t>
            </a:r>
            <a:r>
              <a:rPr lang="en-US" sz="2400" dirty="0" smtClean="0"/>
              <a:t>2</a:t>
            </a:r>
            <a:endParaRPr lang="en-US" sz="2400" dirty="0"/>
          </a:p>
        </p:txBody>
      </p:sp>
      <p:sp>
        <p:nvSpPr>
          <p:cNvPr id="6" name="TextBox 5"/>
          <p:cNvSpPr txBox="1"/>
          <p:nvPr/>
        </p:nvSpPr>
        <p:spPr>
          <a:xfrm>
            <a:off x="2606841" y="3382211"/>
            <a:ext cx="5427580" cy="830997"/>
          </a:xfrm>
          <a:prstGeom prst="rect">
            <a:avLst/>
          </a:prstGeom>
          <a:noFill/>
        </p:spPr>
        <p:txBody>
          <a:bodyPr wrap="square" rtlCol="0">
            <a:spAutoFit/>
          </a:bodyPr>
          <a:lstStyle/>
          <a:p>
            <a:r>
              <a:rPr lang="en-US" sz="2400" dirty="0" smtClean="0"/>
              <a:t>Five to the third power  OR five cubed</a:t>
            </a:r>
          </a:p>
          <a:p>
            <a:r>
              <a:rPr lang="en-US" sz="2400" dirty="0" smtClean="0"/>
              <a:t>5</a:t>
            </a:r>
            <a:r>
              <a:rPr lang="en-US" sz="2400" dirty="0" smtClean="0">
                <a:latin typeface="Wingdings"/>
                <a:ea typeface="Wingdings"/>
                <a:cs typeface="Wingdings"/>
              </a:rPr>
              <a:t></a:t>
            </a:r>
            <a:r>
              <a:rPr lang="en-US" sz="2400" dirty="0" smtClean="0"/>
              <a:t>5</a:t>
            </a:r>
            <a:r>
              <a:rPr lang="en-US" sz="2400" dirty="0" smtClean="0">
                <a:latin typeface="Wingdings"/>
                <a:ea typeface="Wingdings"/>
                <a:cs typeface="Wingdings"/>
              </a:rPr>
              <a:t></a:t>
            </a:r>
            <a:r>
              <a:rPr lang="en-US" sz="2400" dirty="0" smtClean="0"/>
              <a:t>5</a:t>
            </a:r>
            <a:endParaRPr lang="en-US" sz="2400" dirty="0"/>
          </a:p>
        </p:txBody>
      </p:sp>
      <p:sp>
        <p:nvSpPr>
          <p:cNvPr id="7" name="TextBox 6"/>
          <p:cNvSpPr txBox="1"/>
          <p:nvPr/>
        </p:nvSpPr>
        <p:spPr>
          <a:xfrm>
            <a:off x="2759241" y="4946316"/>
            <a:ext cx="4526548" cy="830997"/>
          </a:xfrm>
          <a:prstGeom prst="rect">
            <a:avLst/>
          </a:prstGeom>
          <a:noFill/>
        </p:spPr>
        <p:txBody>
          <a:bodyPr wrap="square" rtlCol="0">
            <a:spAutoFit/>
          </a:bodyPr>
          <a:lstStyle/>
          <a:p>
            <a:r>
              <a:rPr lang="en-US" sz="2400" dirty="0" smtClean="0"/>
              <a:t>One-third to the sixth power</a:t>
            </a:r>
          </a:p>
          <a:p>
            <a:r>
              <a:rPr lang="en-US" sz="2400" dirty="0" smtClean="0"/>
              <a:t>⅓</a:t>
            </a:r>
            <a:r>
              <a:rPr lang="en-US" sz="2400" dirty="0" err="1" smtClean="0">
                <a:latin typeface="Wingdings"/>
                <a:ea typeface="Wingdings"/>
                <a:cs typeface="Wingdings"/>
              </a:rPr>
              <a:t>⅓⅓⅓⅓</a:t>
            </a:r>
            <a:r>
              <a:rPr lang="en-US" sz="2400" dirty="0" smtClean="0">
                <a:latin typeface="Wingdings"/>
                <a:ea typeface="Wingdings"/>
                <a:cs typeface="Wingdings"/>
              </a:rPr>
              <a:t>⅓</a:t>
            </a:r>
            <a:endParaRPr lang="en-US" sz="2400"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grpId="0" nodeType="after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slide(fromBottom)">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slide(fromBottom)">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slide(fromBottom)">
                                      <p:cBhvr>
                                        <p:cTn id="2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P spid="6" grpId="0"/>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Evaluate the power.</a:t>
            </a:r>
            <a:endParaRPr lang="en-US" dirty="0"/>
          </a:p>
        </p:txBody>
      </p:sp>
      <p:sp>
        <p:nvSpPr>
          <p:cNvPr id="3" name="Content Placeholder 2"/>
          <p:cNvSpPr>
            <a:spLocks noGrp="1"/>
          </p:cNvSpPr>
          <p:nvPr>
            <p:ph idx="1"/>
          </p:nvPr>
        </p:nvSpPr>
        <p:spPr>
          <a:xfrm>
            <a:off x="457200" y="1600200"/>
            <a:ext cx="1391161" cy="4525963"/>
          </a:xfrm>
        </p:spPr>
        <p:txBody>
          <a:bodyPr/>
          <a:lstStyle/>
          <a:p>
            <a:pPr marL="514350" indent="-514350">
              <a:lnSpc>
                <a:spcPct val="150000"/>
              </a:lnSpc>
              <a:buFont typeface="+mj-lt"/>
              <a:buAutoNum type="arabicPeriod"/>
            </a:pPr>
            <a:r>
              <a:rPr lang="en-US" sz="4500" dirty="0" smtClean="0"/>
              <a:t>3</a:t>
            </a:r>
            <a:r>
              <a:rPr lang="en-US" sz="4500" baseline="30000" dirty="0" smtClean="0"/>
              <a:t>3</a:t>
            </a:r>
            <a:endParaRPr lang="en-US" sz="4500" dirty="0" smtClean="0"/>
          </a:p>
          <a:p>
            <a:pPr marL="514350" indent="-514350">
              <a:lnSpc>
                <a:spcPct val="150000"/>
              </a:lnSpc>
              <a:buFont typeface="+mj-lt"/>
              <a:buAutoNum type="arabicPeriod"/>
            </a:pPr>
            <a:r>
              <a:rPr lang="en-US" sz="4500" dirty="0" smtClean="0"/>
              <a:t>6</a:t>
            </a:r>
            <a:r>
              <a:rPr lang="en-US" sz="4500" baseline="30000" dirty="0" smtClean="0"/>
              <a:t>2</a:t>
            </a:r>
            <a:endParaRPr lang="en-US" sz="4500" dirty="0" smtClean="0"/>
          </a:p>
          <a:p>
            <a:pPr marL="514350" indent="-514350">
              <a:lnSpc>
                <a:spcPct val="150000"/>
              </a:lnSpc>
              <a:buFont typeface="+mj-lt"/>
              <a:buAutoNum type="arabicPeriod"/>
            </a:pPr>
            <a:r>
              <a:rPr lang="en-US" sz="4500" dirty="0" smtClean="0"/>
              <a:t>4</a:t>
            </a:r>
            <a:r>
              <a:rPr lang="en-US" sz="4500" baseline="30000" dirty="0" smtClean="0"/>
              <a:t>3</a:t>
            </a:r>
            <a:endParaRPr lang="en-US" sz="4500" dirty="0" smtClean="0"/>
          </a:p>
          <a:p>
            <a:pPr marL="514350" indent="-514350">
              <a:lnSpc>
                <a:spcPct val="150000"/>
              </a:lnSpc>
              <a:buFont typeface="+mj-lt"/>
              <a:buAutoNum type="arabicPeriod"/>
            </a:pPr>
            <a:r>
              <a:rPr lang="en-US" sz="4500" dirty="0" smtClean="0"/>
              <a:t>2</a:t>
            </a:r>
            <a:r>
              <a:rPr lang="en-US" sz="4500" baseline="30000" dirty="0" smtClean="0"/>
              <a:t>5</a:t>
            </a:r>
            <a:endParaRPr lang="en-US" sz="4500" dirty="0" smtClean="0"/>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dirty="0" smtClean="0"/>
              <a:t>Evaluate the power when </a:t>
            </a:r>
            <a:r>
              <a:rPr lang="en-US" dirty="0" err="1" smtClean="0"/>
              <a:t>y</a:t>
            </a:r>
            <a:r>
              <a:rPr lang="en-US" dirty="0" smtClean="0"/>
              <a:t> = 3</a:t>
            </a:r>
            <a:endParaRPr lang="en-US" dirty="0"/>
          </a:p>
        </p:txBody>
      </p:sp>
      <p:sp>
        <p:nvSpPr>
          <p:cNvPr id="3" name="Content Placeholder 2"/>
          <p:cNvSpPr>
            <a:spLocks noGrp="1"/>
          </p:cNvSpPr>
          <p:nvPr>
            <p:ph idx="1"/>
          </p:nvPr>
        </p:nvSpPr>
        <p:spPr>
          <a:xfrm>
            <a:off x="1435100" y="1447800"/>
            <a:ext cx="7499350" cy="1905000"/>
          </a:xfrm>
        </p:spPr>
        <p:txBody>
          <a:bodyPr numCol="3">
            <a:normAutofit/>
          </a:bodyPr>
          <a:lstStyle/>
          <a:p>
            <a:pPr marL="596900" indent="-514350">
              <a:buFont typeface="Wingdings 2" charset="2"/>
              <a:buAutoNum type="alphaLcPeriod"/>
              <a:defRPr/>
            </a:pPr>
            <a:r>
              <a:rPr lang="en-US" sz="4400" dirty="0" smtClean="0"/>
              <a:t>y</a:t>
            </a:r>
            <a:r>
              <a:rPr lang="en-US" sz="4400" baseline="30000" dirty="0" smtClean="0"/>
              <a:t>3</a:t>
            </a:r>
            <a:br>
              <a:rPr lang="en-US" sz="4400" baseline="30000" dirty="0" smtClean="0"/>
            </a:br>
            <a:r>
              <a:rPr lang="en-US" sz="4400" baseline="30000" dirty="0" smtClean="0"/>
              <a:t/>
            </a:r>
            <a:br>
              <a:rPr lang="en-US" sz="4400" baseline="30000" dirty="0" smtClean="0"/>
            </a:br>
            <a:endParaRPr lang="en-US" sz="4400" baseline="30000" dirty="0" smtClean="0"/>
          </a:p>
          <a:p>
            <a:pPr marL="596900" indent="-514350">
              <a:buFont typeface="Wingdings 2" charset="2"/>
              <a:buAutoNum type="alphaLcPeriod"/>
              <a:defRPr/>
            </a:pPr>
            <a:r>
              <a:rPr lang="en-US" sz="4400" dirty="0" smtClean="0"/>
              <a:t>y</a:t>
            </a:r>
            <a:r>
              <a:rPr lang="en-US" sz="4400" baseline="30000" dirty="0" smtClean="0"/>
              <a:t>5</a:t>
            </a:r>
            <a:r>
              <a:rPr lang="en-US" sz="4400" dirty="0" smtClean="0"/>
              <a:t/>
            </a:r>
            <a:br>
              <a:rPr lang="en-US" sz="4400" dirty="0" smtClean="0"/>
            </a:br>
            <a:endParaRPr lang="en-US" sz="4400" dirty="0" smtClean="0"/>
          </a:p>
          <a:p>
            <a:pPr marL="596900" indent="-514350">
              <a:buFont typeface="Wingdings 2" charset="2"/>
              <a:buAutoNum type="alphaLcPeriod"/>
              <a:defRPr/>
            </a:pPr>
            <a:r>
              <a:rPr lang="en-US" sz="4400" dirty="0" smtClean="0"/>
              <a:t>(3y)</a:t>
            </a:r>
            <a:r>
              <a:rPr lang="en-US" sz="4400" baseline="30000" dirty="0" smtClean="0"/>
              <a:t>2</a:t>
            </a:r>
          </a:p>
          <a:p>
            <a:pPr marL="596900" indent="-514350">
              <a:buFont typeface="Wingdings 2" charset="2"/>
              <a:buAutoNum type="alphaLcPeriod"/>
              <a:defRPr/>
            </a:pPr>
            <a:endParaRPr lang="en-US" baseline="30000" dirty="0" smtClean="0"/>
          </a:p>
          <a:p>
            <a:pPr marL="596900" indent="-514350">
              <a:buFont typeface="Wingdings 2" charset="2"/>
              <a:buNone/>
              <a:defRPr/>
            </a:pPr>
            <a:endParaRPr lang="en-US" baseline="30000" dirty="0" smtClean="0"/>
          </a:p>
        </p:txBody>
      </p:sp>
      <p:sp>
        <p:nvSpPr>
          <p:cNvPr id="5" name="Title 1"/>
          <p:cNvSpPr txBox="1">
            <a:spLocks/>
          </p:cNvSpPr>
          <p:nvPr/>
        </p:nvSpPr>
        <p:spPr>
          <a:xfrm>
            <a:off x="914400" y="2895600"/>
            <a:ext cx="7772400" cy="1143000"/>
          </a:xfrm>
          <a:prstGeom prst="rect">
            <a:avLst/>
          </a:prstGeom>
        </p:spPr>
        <p:txBody>
          <a:bodyPr anchor="ctr">
            <a:normAutofit fontScale="92500" lnSpcReduction="20000"/>
          </a:bodyPr>
          <a:lstStyle/>
          <a:p>
            <a:pPr eaLnBrk="0" hangingPunct="0">
              <a:defRPr/>
            </a:pPr>
            <a:r>
              <a:rPr lang="en-US" sz="4300" dirty="0">
                <a:solidFill>
                  <a:schemeClr val="tx2"/>
                </a:solidFill>
                <a:effectLst>
                  <a:outerShdw blurRad="50000" dist="30000" dir="5400000" algn="tl" rotWithShape="0">
                    <a:srgbClr val="000000">
                      <a:alpha val="30000"/>
                    </a:srgbClr>
                  </a:outerShdw>
                </a:effectLst>
                <a:latin typeface="+mj-lt"/>
                <a:ea typeface="ＭＳ Ｐゴシック" charset="-128"/>
                <a:cs typeface="ＭＳ Ｐゴシック" charset="-128"/>
              </a:rPr>
              <a:t>Evaluate the power when</a:t>
            </a:r>
            <a:r>
              <a:rPr lang="en-US" sz="4300" dirty="0" smtClean="0">
                <a:solidFill>
                  <a:schemeClr val="tx2"/>
                </a:solidFill>
                <a:effectLst>
                  <a:outerShdw blurRad="50000" dist="30000" dir="5400000" algn="tl" rotWithShape="0">
                    <a:srgbClr val="000000">
                      <a:alpha val="30000"/>
                    </a:srgbClr>
                  </a:outerShdw>
                </a:effectLst>
                <a:latin typeface="+mj-lt"/>
                <a:ea typeface="ＭＳ Ｐゴシック" charset="-128"/>
                <a:cs typeface="ＭＳ Ｐゴシック" charset="-128"/>
              </a:rPr>
              <a:t> </a:t>
            </a:r>
            <a:br>
              <a:rPr lang="en-US" sz="4300" dirty="0" smtClean="0">
                <a:solidFill>
                  <a:schemeClr val="tx2"/>
                </a:solidFill>
                <a:effectLst>
                  <a:outerShdw blurRad="50000" dist="30000" dir="5400000" algn="tl" rotWithShape="0">
                    <a:srgbClr val="000000">
                      <a:alpha val="30000"/>
                    </a:srgbClr>
                  </a:outerShdw>
                </a:effectLst>
                <a:latin typeface="+mj-lt"/>
                <a:ea typeface="ＭＳ Ｐゴシック" charset="-128"/>
                <a:cs typeface="ＭＳ Ｐゴシック" charset="-128"/>
              </a:rPr>
            </a:br>
            <a:r>
              <a:rPr lang="en-US" sz="4300" dirty="0" err="1" smtClean="0">
                <a:solidFill>
                  <a:schemeClr val="tx2"/>
                </a:solidFill>
                <a:effectLst>
                  <a:outerShdw blurRad="50000" dist="30000" dir="5400000" algn="tl" rotWithShape="0">
                    <a:srgbClr val="000000">
                      <a:alpha val="30000"/>
                    </a:srgbClr>
                  </a:outerShdw>
                </a:effectLst>
                <a:latin typeface="+mj-lt"/>
                <a:ea typeface="ＭＳ Ｐゴシック" charset="-128"/>
                <a:cs typeface="ＭＳ Ｐゴシック" charset="-128"/>
              </a:rPr>
              <a:t>m</a:t>
            </a:r>
            <a:r>
              <a:rPr lang="en-US" sz="4300" dirty="0" smtClean="0">
                <a:solidFill>
                  <a:schemeClr val="tx2"/>
                </a:solidFill>
                <a:effectLst>
                  <a:outerShdw blurRad="50000" dist="30000" dir="5400000" algn="tl" rotWithShape="0">
                    <a:srgbClr val="000000">
                      <a:alpha val="30000"/>
                    </a:srgbClr>
                  </a:outerShdw>
                </a:effectLst>
                <a:latin typeface="+mj-lt"/>
                <a:ea typeface="ＭＳ Ｐゴシック" charset="-128"/>
                <a:cs typeface="ＭＳ Ｐゴシック" charset="-128"/>
              </a:rPr>
              <a:t> </a:t>
            </a:r>
            <a:r>
              <a:rPr lang="en-US" sz="4300" dirty="0">
                <a:solidFill>
                  <a:schemeClr val="tx2"/>
                </a:solidFill>
                <a:effectLst>
                  <a:outerShdw blurRad="50000" dist="30000" dir="5400000" algn="tl" rotWithShape="0">
                    <a:srgbClr val="000000">
                      <a:alpha val="30000"/>
                    </a:srgbClr>
                  </a:outerShdw>
                </a:effectLst>
                <a:latin typeface="+mj-lt"/>
                <a:ea typeface="ＭＳ Ｐゴシック" charset="-128"/>
                <a:cs typeface="ＭＳ Ｐゴシック" charset="-128"/>
              </a:rPr>
              <a:t>= ½ </a:t>
            </a:r>
          </a:p>
        </p:txBody>
      </p:sp>
      <p:sp>
        <p:nvSpPr>
          <p:cNvPr id="7" name="Content Placeholder 2"/>
          <p:cNvSpPr txBox="1">
            <a:spLocks/>
          </p:cNvSpPr>
          <p:nvPr/>
        </p:nvSpPr>
        <p:spPr bwMode="auto">
          <a:xfrm>
            <a:off x="1371600" y="4038600"/>
            <a:ext cx="7499350" cy="1905000"/>
          </a:xfrm>
          <a:prstGeom prst="rect">
            <a:avLst/>
          </a:prstGeom>
          <a:noFill/>
          <a:ln w="9525">
            <a:noFill/>
            <a:miter lim="800000"/>
            <a:headEnd/>
            <a:tailEnd/>
          </a:ln>
        </p:spPr>
        <p:txBody>
          <a:bodyPr numCol="3">
            <a:prstTxWarp prst="textNoShape">
              <a:avLst/>
            </a:prstTxWarp>
          </a:bodyPr>
          <a:lstStyle/>
          <a:p>
            <a:pPr marL="596900" indent="-514350" eaLnBrk="0" hangingPunct="0">
              <a:spcBef>
                <a:spcPts val="600"/>
              </a:spcBef>
              <a:buClr>
                <a:schemeClr val="tx1"/>
              </a:buClr>
              <a:buSzPct val="80000"/>
              <a:buFont typeface="Wingdings 2" charset="2"/>
              <a:buAutoNum type="alphaLcPeriod"/>
              <a:defRPr/>
            </a:pPr>
            <a:r>
              <a:rPr lang="en-US" sz="4400" dirty="0">
                <a:latin typeface="+mn-lt"/>
                <a:ea typeface="ＭＳ Ｐゴシック" charset="-128"/>
                <a:cs typeface="ＭＳ Ｐゴシック" charset="-128"/>
              </a:rPr>
              <a:t>m</a:t>
            </a:r>
            <a:r>
              <a:rPr lang="en-US" sz="4400" baseline="30000" dirty="0">
                <a:latin typeface="+mn-lt"/>
                <a:ea typeface="ＭＳ Ｐゴシック" charset="-128"/>
                <a:cs typeface="ＭＳ Ｐゴシック" charset="-128"/>
              </a:rPr>
              <a:t>2</a:t>
            </a:r>
            <a:br>
              <a:rPr lang="en-US" sz="4400" baseline="30000" dirty="0">
                <a:latin typeface="+mn-lt"/>
                <a:ea typeface="ＭＳ Ｐゴシック" charset="-128"/>
                <a:cs typeface="ＭＳ Ｐゴシック" charset="-128"/>
              </a:rPr>
            </a:br>
            <a:r>
              <a:rPr lang="en-US" sz="4400" baseline="30000" dirty="0">
                <a:latin typeface="+mn-lt"/>
                <a:ea typeface="ＭＳ Ｐゴシック" charset="-128"/>
                <a:cs typeface="ＭＳ Ｐゴシック" charset="-128"/>
              </a:rPr>
              <a:t/>
            </a:r>
            <a:br>
              <a:rPr lang="en-US" sz="4400" baseline="30000" dirty="0">
                <a:latin typeface="+mn-lt"/>
                <a:ea typeface="ＭＳ Ｐゴシック" charset="-128"/>
                <a:cs typeface="ＭＳ Ｐゴシック" charset="-128"/>
              </a:rPr>
            </a:br>
            <a:endParaRPr lang="en-US" sz="4400" baseline="30000" dirty="0">
              <a:latin typeface="+mn-lt"/>
              <a:ea typeface="ＭＳ Ｐゴシック" charset="-128"/>
              <a:cs typeface="ＭＳ Ｐゴシック" charset="-128"/>
            </a:endParaRPr>
          </a:p>
          <a:p>
            <a:pPr marL="596900" indent="-514350" eaLnBrk="0" hangingPunct="0">
              <a:spcBef>
                <a:spcPts val="600"/>
              </a:spcBef>
              <a:buClr>
                <a:schemeClr val="tx1"/>
              </a:buClr>
              <a:buSzPct val="80000"/>
              <a:buFont typeface="Wingdings 2" charset="2"/>
              <a:buAutoNum type="alphaLcPeriod"/>
              <a:defRPr/>
            </a:pPr>
            <a:r>
              <a:rPr lang="en-US" sz="4400" dirty="0">
                <a:latin typeface="+mn-lt"/>
                <a:ea typeface="ＭＳ Ｐゴシック" charset="-128"/>
                <a:cs typeface="ＭＳ Ｐゴシック" charset="-128"/>
              </a:rPr>
              <a:t>m</a:t>
            </a:r>
            <a:r>
              <a:rPr lang="en-US" sz="4400" baseline="30000" dirty="0">
                <a:latin typeface="+mn-lt"/>
                <a:ea typeface="ＭＳ Ｐゴシック" charset="-128"/>
                <a:cs typeface="ＭＳ Ｐゴシック" charset="-128"/>
              </a:rPr>
              <a:t>3</a:t>
            </a:r>
            <a:r>
              <a:rPr lang="en-US" sz="4400" dirty="0">
                <a:latin typeface="+mn-lt"/>
                <a:ea typeface="ＭＳ Ｐゴシック" charset="-128"/>
                <a:cs typeface="ＭＳ Ｐゴシック" charset="-128"/>
              </a:rPr>
              <a:t/>
            </a:r>
            <a:br>
              <a:rPr lang="en-US" sz="4400" dirty="0">
                <a:latin typeface="+mn-lt"/>
                <a:ea typeface="ＭＳ Ｐゴシック" charset="-128"/>
                <a:cs typeface="ＭＳ Ｐゴシック" charset="-128"/>
              </a:rPr>
            </a:br>
            <a:endParaRPr lang="en-US" sz="4400" dirty="0">
              <a:latin typeface="+mn-lt"/>
              <a:ea typeface="ＭＳ Ｐゴシック" charset="-128"/>
              <a:cs typeface="ＭＳ Ｐゴシック" charset="-128"/>
            </a:endParaRPr>
          </a:p>
          <a:p>
            <a:pPr marL="596900" indent="-514350" eaLnBrk="0" hangingPunct="0">
              <a:spcBef>
                <a:spcPts val="600"/>
              </a:spcBef>
              <a:buClr>
                <a:schemeClr val="tx1"/>
              </a:buClr>
              <a:buSzPct val="80000"/>
              <a:buFont typeface="Wingdings 2" charset="2"/>
              <a:buAutoNum type="alphaLcPeriod"/>
              <a:defRPr/>
            </a:pPr>
            <a:r>
              <a:rPr lang="en-US" sz="4400" dirty="0">
                <a:latin typeface="+mn-lt"/>
                <a:ea typeface="ＭＳ Ｐゴシック" charset="-128"/>
                <a:cs typeface="ＭＳ Ｐゴシック" charset="-128"/>
              </a:rPr>
              <a:t>m</a:t>
            </a:r>
            <a:r>
              <a:rPr lang="en-US" sz="4400" baseline="30000" dirty="0">
                <a:latin typeface="+mn-lt"/>
                <a:ea typeface="ＭＳ Ｐゴシック" charset="-128"/>
                <a:cs typeface="ＭＳ Ｐゴシック" charset="-128"/>
              </a:rPr>
              <a:t>5</a:t>
            </a:r>
          </a:p>
          <a:p>
            <a:pPr marL="596900" indent="-514350" eaLnBrk="0" hangingPunct="0">
              <a:spcBef>
                <a:spcPts val="600"/>
              </a:spcBef>
              <a:buClr>
                <a:schemeClr val="accent1"/>
              </a:buClr>
              <a:buSzPct val="80000"/>
              <a:buFont typeface="Wingdings 2" charset="2"/>
              <a:buAutoNum type="alphaLcPeriod"/>
              <a:defRPr/>
            </a:pPr>
            <a:endParaRPr lang="en-US" sz="3200" baseline="30000" dirty="0">
              <a:latin typeface="+mn-lt"/>
              <a:ea typeface="ＭＳ Ｐゴシック" charset="-128"/>
              <a:cs typeface="ＭＳ Ｐゴシック" charset="-128"/>
            </a:endParaRPr>
          </a:p>
          <a:p>
            <a:pPr marL="596900" indent="-514350" eaLnBrk="0" hangingPunct="0">
              <a:spcBef>
                <a:spcPts val="600"/>
              </a:spcBef>
              <a:buClr>
                <a:schemeClr val="accent1"/>
              </a:buClr>
              <a:buSzPct val="80000"/>
              <a:buFont typeface="Wingdings 2" charset="2"/>
              <a:buNone/>
              <a:defRPr/>
            </a:pPr>
            <a:endParaRPr lang="en-US" sz="3200" baseline="30000" dirty="0">
              <a:latin typeface="+mn-lt"/>
              <a:ea typeface="ＭＳ Ｐゴシック" charset="-128"/>
              <a:cs typeface="ＭＳ Ｐゴシック" charset="-128"/>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lide(fromBottom)">
                                      <p:cBhvr>
                                        <p:cTn id="7" dur="500"/>
                                        <p:tgtEl>
                                          <p:spTgt spid="3">
                                            <p:txEl>
                                              <p:pRg st="0" end="0"/>
                                            </p:txEl>
                                          </p:spTgt>
                                        </p:tgtEl>
                                      </p:cBhvr>
                                    </p:animEffect>
                                  </p:childTnLst>
                                </p:cTn>
                              </p:par>
                              <p:par>
                                <p:cTn id="8" presetID="12" presetClass="entr" presetSubtype="4"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slide(fromBottom)">
                                      <p:cBhvr>
                                        <p:cTn id="10" dur="500"/>
                                        <p:tgtEl>
                                          <p:spTgt spid="3">
                                            <p:txEl>
                                              <p:pRg st="1" end="1"/>
                                            </p:txEl>
                                          </p:spTgt>
                                        </p:tgtEl>
                                      </p:cBhvr>
                                    </p:animEffect>
                                  </p:childTnLst>
                                </p:cTn>
                              </p:par>
                              <p:par>
                                <p:cTn id="11" presetID="12" presetClass="entr" presetSubtype="4"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slide(fromBottom)">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left)">
                                      <p:cBhvr>
                                        <p:cTn id="18" dur="5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12" presetClass="entr" presetSubtype="4"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slide(fromBottom)">
                                      <p:cBhvr>
                                        <p:cTn id="2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P spid="7"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ヒラギノ丸ゴ Pro W4"/>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ＭＳ ゴシック"/>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Metro.thmx</Template>
  <TotalTime>613</TotalTime>
  <Words>479</Words>
  <Application>Microsoft Macintosh PowerPoint</Application>
  <PresentationFormat>On-screen Show (4:3)</PresentationFormat>
  <Paragraphs>86</Paragraphs>
  <Slides>10</Slides>
  <Notes>2</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Metro</vt:lpstr>
      <vt:lpstr>Evaluating Expressions</vt:lpstr>
      <vt:lpstr>Evaluating expressions means…</vt:lpstr>
      <vt:lpstr>Powers</vt:lpstr>
      <vt:lpstr>Vocabulary</vt:lpstr>
      <vt:lpstr>How does it work?</vt:lpstr>
      <vt:lpstr>What do the directions mean?</vt:lpstr>
      <vt:lpstr>Write the power in words and as a product</vt:lpstr>
      <vt:lpstr>Evaluate the power.</vt:lpstr>
      <vt:lpstr>Evaluate the power when y = 3</vt:lpstr>
      <vt:lpstr>PowerPoint Presentation</vt:lpstr>
    </vt:vector>
  </TitlesOfParts>
  <Company>St. Joseph School District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Powers</dc:title>
  <dc:creator>Stephanie Ridens</dc:creator>
  <cp:lastModifiedBy>Trevor Limle</cp:lastModifiedBy>
  <cp:revision>6</cp:revision>
  <cp:lastPrinted>2011-08-29T17:56:32Z</cp:lastPrinted>
  <dcterms:created xsi:type="dcterms:W3CDTF">2011-08-29T13:17:57Z</dcterms:created>
  <dcterms:modified xsi:type="dcterms:W3CDTF">2011-08-30T12:25:27Z</dcterms:modified>
</cp:coreProperties>
</file>