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AA61B-1D52-E04F-A427-15BE75E5B277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E49C2-8933-DE41-98B2-170283E0CC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9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E49C2-8933-DE41-98B2-170283E0CC2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rand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3FBBA02-37CD-CC41-8A70-C7D371EABD00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B710E8E-83DA-2E4E-A6AE-162BDFD5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xmlns:p14="http://schemas.microsoft.com/office/powerpoint/2010/main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156616"/>
          </a:xfrm>
        </p:spPr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46" y="1644529"/>
            <a:ext cx="8377239" cy="4755775"/>
          </a:xfrm>
        </p:spPr>
        <p:txBody>
          <a:bodyPr>
            <a:normAutofit/>
          </a:bodyPr>
          <a:lstStyle/>
          <a:p>
            <a:pPr marL="457200" indent="-457200">
              <a:buFont typeface="+mj-ea"/>
              <a:buAutoNum type="circleNumDbPlain"/>
            </a:pPr>
            <a:r>
              <a:rPr lang="en-US" sz="2800" dirty="0" smtClean="0"/>
              <a:t>5+3(x – 6) – 7x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800" dirty="0" smtClean="0"/>
              <a:t>-3n(n – 5) 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800" dirty="0" smtClean="0"/>
              <a:t>-(-3y + 5) + 2y – 13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sz="2800" dirty="0" smtClean="0"/>
              <a:t>Order the numbers for least to greatest.</a:t>
            </a:r>
            <a:br>
              <a:rPr lang="en-US" sz="2800" dirty="0" smtClean="0"/>
            </a:br>
            <a:endParaRPr lang="en-US" sz="2800" dirty="0" smtClean="0"/>
          </a:p>
          <a:p>
            <a:pPr marL="457200" indent="-457200">
              <a:buFont typeface="+mj-ea"/>
              <a:buAutoNum type="circleNumDbPlain"/>
            </a:pPr>
            <a:r>
              <a:rPr lang="en-US" sz="2800" dirty="0" smtClean="0"/>
              <a:t>Evaluate when </a:t>
            </a:r>
            <a:r>
              <a:rPr lang="en-US" sz="2800" dirty="0" err="1" smtClean="0"/>
              <a:t>x</a:t>
            </a:r>
            <a:r>
              <a:rPr lang="en-US" sz="2800" dirty="0" smtClean="0"/>
              <a:t> = – 4 and </a:t>
            </a:r>
            <a:r>
              <a:rPr lang="en-US" sz="2800" dirty="0" err="1" smtClean="0"/>
              <a:t>y</a:t>
            </a:r>
            <a:r>
              <a:rPr lang="en-US" sz="2800" dirty="0" smtClean="0"/>
              <a:t> = – 12 </a:t>
            </a:r>
            <a:br>
              <a:rPr lang="en-US" sz="2800" dirty="0" smtClean="0"/>
            </a:br>
            <a:r>
              <a:rPr lang="en-US" sz="2800" dirty="0" smtClean="0"/>
              <a:t>13 – (–</a:t>
            </a:r>
            <a:r>
              <a:rPr lang="en-US" sz="2800" dirty="0" err="1" smtClean="0"/>
              <a:t>x</a:t>
            </a:r>
            <a:r>
              <a:rPr lang="en-US" sz="2800" dirty="0" smtClean="0"/>
              <a:t>) + |</a:t>
            </a:r>
            <a:r>
              <a:rPr lang="en-US" sz="2800" dirty="0" err="1" smtClean="0"/>
              <a:t>y</a:t>
            </a:r>
            <a:r>
              <a:rPr lang="en-US" sz="2800" dirty="0" smtClean="0"/>
              <a:t>|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12069" y="4207223"/>
          <a:ext cx="3242352" cy="736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Equation" r:id="rId3" imgW="1295400" imgH="393700" progId="Equation.DSMT4">
                  <p:embed/>
                </p:oleObj>
              </mc:Choice>
              <mc:Fallback>
                <p:oleObj name="Equation" r:id="rId3" imgW="1295400" imgH="3937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2069" y="4207223"/>
                        <a:ext cx="3242352" cy="7369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Surveys &amp; Samples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13.5</a:t>
            </a:r>
          </a:p>
          <a:p>
            <a:r>
              <a:rPr lang="en-US" dirty="0" smtClean="0"/>
              <a:t>Page 871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– a study of one or more characteristics of a group.</a:t>
            </a:r>
          </a:p>
          <a:p>
            <a:r>
              <a:rPr lang="en-US" dirty="0" smtClean="0"/>
              <a:t>Population – the entire group you want information about</a:t>
            </a:r>
          </a:p>
          <a:p>
            <a:pPr lvl="1"/>
            <a:r>
              <a:rPr lang="en-US" dirty="0" smtClean="0"/>
              <a:t>Students of the school</a:t>
            </a:r>
          </a:p>
          <a:p>
            <a:pPr lvl="1"/>
            <a:r>
              <a:rPr lang="en-US" dirty="0" smtClean="0"/>
              <a:t>People who eat at McDonalds</a:t>
            </a:r>
          </a:p>
          <a:p>
            <a:r>
              <a:rPr lang="en-US" dirty="0" smtClean="0"/>
              <a:t>Sample – part of the population</a:t>
            </a:r>
          </a:p>
          <a:p>
            <a:pPr lvl="1"/>
            <a:r>
              <a:rPr lang="en-US" dirty="0" smtClean="0"/>
              <a:t>100 students </a:t>
            </a:r>
          </a:p>
          <a:p>
            <a:pPr lvl="1"/>
            <a:r>
              <a:rPr lang="en-US" dirty="0" smtClean="0"/>
              <a:t>1,000 customers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727200"/>
            <a:ext cx="8661400" cy="497840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Random</a:t>
            </a:r>
            <a:r>
              <a:rPr lang="en-US" sz="2800" dirty="0" smtClean="0"/>
              <a:t> – every member of the population has an equal chance of being selected</a:t>
            </a:r>
          </a:p>
          <a:p>
            <a:r>
              <a:rPr lang="en-US" sz="2800" u="sng" dirty="0" smtClean="0"/>
              <a:t>Stratified Random </a:t>
            </a:r>
            <a:r>
              <a:rPr lang="en-US" sz="2800" dirty="0" smtClean="0"/>
              <a:t>– population is divided into distinct groups and members are selected randomly from each group</a:t>
            </a:r>
          </a:p>
          <a:p>
            <a:pPr lvl="1"/>
            <a:r>
              <a:rPr lang="en-US" sz="2800" dirty="0" smtClean="0"/>
              <a:t>Students at the school are divided by class and then 50 students are randomly selected from each class</a:t>
            </a:r>
          </a:p>
        </p:txBody>
      </p:sp>
    </p:spTree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312" y="1841500"/>
            <a:ext cx="8035925" cy="4622054"/>
          </a:xfrm>
        </p:spPr>
        <p:txBody>
          <a:bodyPr>
            <a:normAutofit fontScale="92500" lnSpcReduction="10000"/>
          </a:bodyPr>
          <a:lstStyle/>
          <a:p>
            <a:r>
              <a:rPr lang="en-US" sz="3027" u="sng" dirty="0" smtClean="0"/>
              <a:t>Systematic</a:t>
            </a:r>
            <a:r>
              <a:rPr lang="en-US" sz="3027" dirty="0" smtClean="0"/>
              <a:t> – a rule is used to select members</a:t>
            </a:r>
          </a:p>
          <a:p>
            <a:pPr lvl="1"/>
            <a:r>
              <a:rPr lang="en-US" sz="3027" dirty="0" smtClean="0"/>
              <a:t>Every 10 students to enter the school building</a:t>
            </a:r>
          </a:p>
          <a:p>
            <a:r>
              <a:rPr lang="en-US" sz="3027" u="sng" dirty="0" smtClean="0"/>
              <a:t>Convenience</a:t>
            </a:r>
            <a:r>
              <a:rPr lang="en-US" sz="3027" dirty="0" smtClean="0"/>
              <a:t>  - only members that are easily accessible are selected</a:t>
            </a:r>
          </a:p>
          <a:p>
            <a:pPr lvl="1"/>
            <a:r>
              <a:rPr lang="en-US" sz="3027" dirty="0" smtClean="0"/>
              <a:t>Students that are in a rooms 134-136</a:t>
            </a:r>
          </a:p>
          <a:p>
            <a:r>
              <a:rPr lang="en-US" sz="3027" u="sng" dirty="0" smtClean="0"/>
              <a:t>Self-selected </a:t>
            </a:r>
            <a:r>
              <a:rPr lang="en-US" sz="3027" dirty="0" smtClean="0"/>
              <a:t>– members volunteer themselves</a:t>
            </a:r>
          </a:p>
          <a:p>
            <a:pPr lvl="1"/>
            <a:r>
              <a:rPr lang="en-US" sz="3027" dirty="0" smtClean="0"/>
              <a:t>Students complete a survey card and return it to the office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27200"/>
            <a:ext cx="9144000" cy="4965700"/>
          </a:xfrm>
        </p:spPr>
        <p:txBody>
          <a:bodyPr>
            <a:noAutofit/>
          </a:bodyPr>
          <a:lstStyle/>
          <a:p>
            <a:r>
              <a:rPr lang="en-US" sz="2800" u="sng" dirty="0" smtClean="0"/>
              <a:t>Biased sample </a:t>
            </a:r>
            <a:r>
              <a:rPr lang="en-US" sz="2800" dirty="0" smtClean="0"/>
              <a:t>– a sample that is not representative; parts of the population may be over-represented or under-represented</a:t>
            </a:r>
          </a:p>
          <a:p>
            <a:r>
              <a:rPr lang="en-US" sz="2800" u="sng" dirty="0" smtClean="0"/>
              <a:t>Biased question </a:t>
            </a:r>
            <a:r>
              <a:rPr lang="en-US" sz="2800" dirty="0" smtClean="0"/>
              <a:t>– a question that encourages a particular response</a:t>
            </a:r>
          </a:p>
          <a:p>
            <a:pPr lvl="1"/>
            <a:r>
              <a:rPr lang="en-US" sz="2800" dirty="0" smtClean="0"/>
              <a:t>Survey questions should be worded to avoid bias</a:t>
            </a:r>
          </a:p>
          <a:p>
            <a:r>
              <a:rPr lang="en-US" sz="2800" dirty="0" smtClean="0"/>
              <a:t>Is it bias?</a:t>
            </a:r>
          </a:p>
          <a:p>
            <a:pPr lvl="1">
              <a:buNone/>
            </a:pPr>
            <a:r>
              <a:rPr lang="en-US" sz="2800" dirty="0" smtClean="0"/>
              <a:t>Do you like delicious ice cream or boring broccoli?</a:t>
            </a:r>
          </a:p>
          <a:p>
            <a:pPr lvl="1">
              <a:buNone/>
            </a:pPr>
            <a:r>
              <a:rPr lang="en-US" sz="2800" dirty="0" smtClean="0"/>
              <a:t>Do you like Pepsi or Coke?</a:t>
            </a:r>
          </a:p>
        </p:txBody>
      </p:sp>
    </p:spTree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2070846"/>
            <a:ext cx="8204199" cy="418203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With a partner complete problems 1, 3-11 and 13-15 on pages 873-874 in your book.</a:t>
            </a:r>
          </a:p>
          <a:p>
            <a:pPr lvl="1"/>
            <a:r>
              <a:rPr lang="en-US" sz="3200" dirty="0" smtClean="0"/>
              <a:t>Each person needs to have their own paper to turn in.</a:t>
            </a:r>
          </a:p>
          <a:p>
            <a:pPr lvl="1"/>
            <a:r>
              <a:rPr lang="en-US" sz="3200" dirty="0" smtClean="0"/>
              <a:t>You have 10 minutes to complete this. Don’t </a:t>
            </a:r>
            <a:r>
              <a:rPr lang="en-US" sz="3200" smtClean="0"/>
              <a:t>waste time!</a:t>
            </a: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999</TotalTime>
  <Words>309</Words>
  <Application>Microsoft Macintosh PowerPoint</Application>
  <PresentationFormat>On-screen Show (4:3)</PresentationFormat>
  <Paragraphs>40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Habitat</vt:lpstr>
      <vt:lpstr>Equation</vt:lpstr>
      <vt:lpstr>Warm-up</vt:lpstr>
      <vt:lpstr>Surveys &amp; Samples</vt:lpstr>
      <vt:lpstr>Vocabulary</vt:lpstr>
      <vt:lpstr>Sampling Methods</vt:lpstr>
      <vt:lpstr>Sampling Methods</vt:lpstr>
      <vt:lpstr>Biased</vt:lpstr>
      <vt:lpstr>Time to Practice</vt:lpstr>
    </vt:vector>
  </TitlesOfParts>
  <Company>St. Joseph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Surveys &amp; Samples</dc:title>
  <dc:creator>Stephanie Ridens</dc:creator>
  <cp:lastModifiedBy>Trevor Limle</cp:lastModifiedBy>
  <cp:revision>4</cp:revision>
  <dcterms:created xsi:type="dcterms:W3CDTF">2011-09-22T04:48:10Z</dcterms:created>
  <dcterms:modified xsi:type="dcterms:W3CDTF">2011-09-22T18:33:11Z</dcterms:modified>
</cp:coreProperties>
</file>